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Helvetica Neu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4689400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468940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74e1995ac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74e1995ac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4e1995ac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74e1995ac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74e1995ac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74e1995ac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74e1995ac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74e1995ac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4e1995ac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74e1995ac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74e1995ac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74e1995ac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74e1995ac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74e1995ac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74e1995ac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74e1995ac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74e1995ac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74e1995ac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74339b721d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74339b721d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74339b721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74339b721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4339b721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74339b721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74339b721d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74339b721d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74339b721d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74339b721d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75143f2b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75143f2b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74e1995ac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74e1995ac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74e1995a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74e1995a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2.jp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gif"/><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5.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0675" y="0"/>
            <a:ext cx="9307525" cy="5194575"/>
          </a:xfrm>
          <a:prstGeom prst="rect">
            <a:avLst/>
          </a:prstGeom>
          <a:noFill/>
          <a:ln>
            <a:noFill/>
          </a:ln>
        </p:spPr>
      </p:pic>
      <p:sp>
        <p:nvSpPr>
          <p:cNvPr id="55" name="Google Shape;55;p13"/>
          <p:cNvSpPr/>
          <p:nvPr/>
        </p:nvSpPr>
        <p:spPr>
          <a:xfrm>
            <a:off x="6366425" y="4038275"/>
            <a:ext cx="2444100" cy="7530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nvSpPr>
        <p:spPr>
          <a:xfrm>
            <a:off x="6793950" y="4007975"/>
            <a:ext cx="2016600" cy="813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tr" sz="2666">
                <a:solidFill>
                  <a:srgbClr val="FF9900"/>
                </a:solidFill>
                <a:latin typeface="Helvetica Neue"/>
                <a:ea typeface="Helvetica Neue"/>
                <a:cs typeface="Helvetica Neue"/>
                <a:sym typeface="Helvetica Neue"/>
              </a:rPr>
              <a:t>Sevilla</a:t>
            </a:r>
            <a:endParaRPr b="1" sz="1419">
              <a:solidFill>
                <a:srgbClr val="FF9900"/>
              </a:solidFill>
              <a:latin typeface="Helvetica Neue"/>
              <a:ea typeface="Helvetica Neue"/>
              <a:cs typeface="Helvetica Neue"/>
              <a:sym typeface="Helvetica Neue"/>
            </a:endParaRPr>
          </a:p>
          <a:p>
            <a:pPr indent="0" lvl="0" marL="0" rtl="0" algn="r">
              <a:spcBef>
                <a:spcPts val="0"/>
              </a:spcBef>
              <a:spcAft>
                <a:spcPts val="0"/>
              </a:spcAft>
              <a:buNone/>
            </a:pPr>
            <a:r>
              <a:rPr b="1" lang="tr" sz="1419">
                <a:solidFill>
                  <a:srgbClr val="FF9900"/>
                </a:solidFill>
                <a:latin typeface="Helvetica Neue"/>
                <a:ea typeface="Helvetica Neue"/>
                <a:cs typeface="Helvetica Neue"/>
                <a:sym typeface="Helvetica Neue"/>
              </a:rPr>
              <a:t>August 25-29, 2025</a:t>
            </a:r>
            <a:endParaRPr b="1" sz="1419">
              <a:solidFill>
                <a:srgbClr val="FF9900"/>
              </a:solidFill>
              <a:latin typeface="Helvetica Neue"/>
              <a:ea typeface="Helvetica Neue"/>
              <a:cs typeface="Helvetica Neue"/>
              <a:sym typeface="Helvetica Neue"/>
            </a:endParaRPr>
          </a:p>
        </p:txBody>
      </p:sp>
      <p:sp>
        <p:nvSpPr>
          <p:cNvPr id="57" name="Google Shape;57;p13"/>
          <p:cNvSpPr/>
          <p:nvPr/>
        </p:nvSpPr>
        <p:spPr>
          <a:xfrm>
            <a:off x="214375" y="3756400"/>
            <a:ext cx="4122900" cy="7530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2"/>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2"/>
          <p:cNvSpPr txBox="1"/>
          <p:nvPr/>
        </p:nvSpPr>
        <p:spPr>
          <a:xfrm>
            <a:off x="5037275" y="450375"/>
            <a:ext cx="2823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173" name="Google Shape;173;p22"/>
          <p:cNvSpPr txBox="1"/>
          <p:nvPr/>
        </p:nvSpPr>
        <p:spPr>
          <a:xfrm>
            <a:off x="165025" y="396525"/>
            <a:ext cx="4159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Settings Page / Introduction</a:t>
            </a:r>
            <a:endParaRPr sz="2000">
              <a:solidFill>
                <a:srgbClr val="FF9900"/>
              </a:solidFill>
            </a:endParaRPr>
          </a:p>
        </p:txBody>
      </p:sp>
      <p:pic>
        <p:nvPicPr>
          <p:cNvPr id="174" name="Google Shape;174;p22"/>
          <p:cNvPicPr preferRelativeResize="0"/>
          <p:nvPr/>
        </p:nvPicPr>
        <p:blipFill>
          <a:blip r:embed="rId3">
            <a:alphaModFix/>
          </a:blip>
          <a:stretch>
            <a:fillRect/>
          </a:stretch>
        </p:blipFill>
        <p:spPr>
          <a:xfrm>
            <a:off x="157000" y="1004925"/>
            <a:ext cx="1669931" cy="3709348"/>
          </a:xfrm>
          <a:prstGeom prst="rect">
            <a:avLst/>
          </a:prstGeom>
          <a:noFill/>
          <a:ln>
            <a:noFill/>
          </a:ln>
        </p:spPr>
      </p:pic>
      <p:pic>
        <p:nvPicPr>
          <p:cNvPr id="175" name="Google Shape;175;p22"/>
          <p:cNvPicPr preferRelativeResize="0"/>
          <p:nvPr/>
        </p:nvPicPr>
        <p:blipFill>
          <a:blip r:embed="rId4">
            <a:alphaModFix/>
          </a:blip>
          <a:stretch>
            <a:fillRect/>
          </a:stretch>
        </p:blipFill>
        <p:spPr>
          <a:xfrm>
            <a:off x="1896649" y="1004925"/>
            <a:ext cx="1669931" cy="3709348"/>
          </a:xfrm>
          <a:prstGeom prst="rect">
            <a:avLst/>
          </a:prstGeom>
          <a:noFill/>
          <a:ln>
            <a:noFill/>
          </a:ln>
        </p:spPr>
      </p:pic>
      <p:pic>
        <p:nvPicPr>
          <p:cNvPr id="176" name="Google Shape;176;p22"/>
          <p:cNvPicPr preferRelativeResize="0"/>
          <p:nvPr/>
        </p:nvPicPr>
        <p:blipFill>
          <a:blip r:embed="rId5">
            <a:alphaModFix/>
          </a:blip>
          <a:stretch>
            <a:fillRect/>
          </a:stretch>
        </p:blipFill>
        <p:spPr>
          <a:xfrm>
            <a:off x="3636298" y="1004925"/>
            <a:ext cx="1669931" cy="3709348"/>
          </a:xfrm>
          <a:prstGeom prst="rect">
            <a:avLst/>
          </a:prstGeom>
          <a:noFill/>
          <a:ln>
            <a:noFill/>
          </a:ln>
        </p:spPr>
      </p:pic>
      <p:pic>
        <p:nvPicPr>
          <p:cNvPr id="177" name="Google Shape;177;p22"/>
          <p:cNvPicPr preferRelativeResize="0"/>
          <p:nvPr/>
        </p:nvPicPr>
        <p:blipFill>
          <a:blip r:embed="rId6">
            <a:alphaModFix/>
          </a:blip>
          <a:stretch>
            <a:fillRect/>
          </a:stretch>
        </p:blipFill>
        <p:spPr>
          <a:xfrm>
            <a:off x="5377141" y="1004925"/>
            <a:ext cx="1669931" cy="3709348"/>
          </a:xfrm>
          <a:prstGeom prst="rect">
            <a:avLst/>
          </a:prstGeom>
          <a:noFill/>
          <a:ln>
            <a:noFill/>
          </a:ln>
        </p:spPr>
      </p:pic>
      <p:pic>
        <p:nvPicPr>
          <p:cNvPr id="178" name="Google Shape;178;p22"/>
          <p:cNvPicPr preferRelativeResize="0"/>
          <p:nvPr/>
        </p:nvPicPr>
        <p:blipFill>
          <a:blip r:embed="rId7">
            <a:alphaModFix/>
          </a:blip>
          <a:stretch>
            <a:fillRect/>
          </a:stretch>
        </p:blipFill>
        <p:spPr>
          <a:xfrm>
            <a:off x="7123275" y="1004925"/>
            <a:ext cx="1669924" cy="3709338"/>
          </a:xfrm>
          <a:prstGeom prst="rect">
            <a:avLst/>
          </a:prstGeom>
          <a:noFill/>
          <a:ln>
            <a:noFill/>
          </a:ln>
        </p:spPr>
      </p:pic>
      <p:grpSp>
        <p:nvGrpSpPr>
          <p:cNvPr id="179" name="Google Shape;179;p22"/>
          <p:cNvGrpSpPr/>
          <p:nvPr/>
        </p:nvGrpSpPr>
        <p:grpSpPr>
          <a:xfrm>
            <a:off x="7474913" y="4628198"/>
            <a:ext cx="1365635" cy="323875"/>
            <a:chOff x="775925" y="3648350"/>
            <a:chExt cx="2032800" cy="482100"/>
          </a:xfrm>
        </p:grpSpPr>
        <p:sp>
          <p:nvSpPr>
            <p:cNvPr id="180" name="Google Shape;180;p22"/>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181" name="Google Shape;181;p22"/>
            <p:cNvPicPr preferRelativeResize="0"/>
            <p:nvPr/>
          </p:nvPicPr>
          <p:blipFill rotWithShape="1">
            <a:blip r:embed="rId8">
              <a:alphaModFix/>
            </a:blip>
            <a:srcRect b="0" l="0" r="0" t="0"/>
            <a:stretch/>
          </p:blipFill>
          <p:spPr>
            <a:xfrm>
              <a:off x="826459" y="3692548"/>
              <a:ext cx="1915840" cy="401100"/>
            </a:xfrm>
            <a:prstGeom prst="rect">
              <a:avLst/>
            </a:prstGeom>
            <a:noFill/>
            <a:ln>
              <a:noFill/>
            </a:ln>
          </p:spPr>
        </p:pic>
      </p:grpSp>
      <p:pic>
        <p:nvPicPr>
          <p:cNvPr id="182" name="Google Shape;182;p22"/>
          <p:cNvPicPr preferRelativeResize="0"/>
          <p:nvPr/>
        </p:nvPicPr>
        <p:blipFill>
          <a:blip r:embed="rId9">
            <a:alphaModFix/>
          </a:blip>
          <a:stretch>
            <a:fillRect/>
          </a:stretch>
        </p:blipFill>
        <p:spPr>
          <a:xfrm>
            <a:off x="4223550"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3"/>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3"/>
          <p:cNvSpPr txBox="1"/>
          <p:nvPr/>
        </p:nvSpPr>
        <p:spPr>
          <a:xfrm>
            <a:off x="4978875" y="450375"/>
            <a:ext cx="288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190" name="Google Shape;190;p23"/>
          <p:cNvSpPr txBox="1"/>
          <p:nvPr/>
        </p:nvSpPr>
        <p:spPr>
          <a:xfrm>
            <a:off x="165025" y="396525"/>
            <a:ext cx="4159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Settings Page / Privacy Policy</a:t>
            </a:r>
            <a:endParaRPr sz="2000">
              <a:solidFill>
                <a:srgbClr val="FF9900"/>
              </a:solidFill>
            </a:endParaRPr>
          </a:p>
        </p:txBody>
      </p:sp>
      <p:pic>
        <p:nvPicPr>
          <p:cNvPr id="191" name="Google Shape;191;p23"/>
          <p:cNvPicPr preferRelativeResize="0"/>
          <p:nvPr/>
        </p:nvPicPr>
        <p:blipFill>
          <a:blip r:embed="rId3">
            <a:alphaModFix/>
          </a:blip>
          <a:stretch>
            <a:fillRect/>
          </a:stretch>
        </p:blipFill>
        <p:spPr>
          <a:xfrm>
            <a:off x="2835675" y="1099425"/>
            <a:ext cx="4519512" cy="3949573"/>
          </a:xfrm>
          <a:prstGeom prst="rect">
            <a:avLst/>
          </a:prstGeom>
          <a:noFill/>
          <a:ln>
            <a:noFill/>
          </a:ln>
        </p:spPr>
      </p:pic>
      <p:pic>
        <p:nvPicPr>
          <p:cNvPr id="192" name="Google Shape;192;p23"/>
          <p:cNvPicPr preferRelativeResize="0"/>
          <p:nvPr/>
        </p:nvPicPr>
        <p:blipFill>
          <a:blip r:embed="rId4">
            <a:alphaModFix/>
          </a:blip>
          <a:stretch>
            <a:fillRect/>
          </a:stretch>
        </p:blipFill>
        <p:spPr>
          <a:xfrm>
            <a:off x="282800" y="965900"/>
            <a:ext cx="1794558" cy="3986176"/>
          </a:xfrm>
          <a:prstGeom prst="rect">
            <a:avLst/>
          </a:prstGeom>
          <a:noFill/>
          <a:ln>
            <a:noFill/>
          </a:ln>
        </p:spPr>
      </p:pic>
      <p:cxnSp>
        <p:nvCxnSpPr>
          <p:cNvPr id="193" name="Google Shape;193;p23"/>
          <p:cNvCxnSpPr/>
          <p:nvPr/>
        </p:nvCxnSpPr>
        <p:spPr>
          <a:xfrm flipH="1" rot="10800000">
            <a:off x="1125800" y="2328175"/>
            <a:ext cx="1831200" cy="804000"/>
          </a:xfrm>
          <a:prstGeom prst="straightConnector1">
            <a:avLst/>
          </a:prstGeom>
          <a:noFill/>
          <a:ln cap="flat" cmpd="sng" w="28575">
            <a:solidFill>
              <a:srgbClr val="FF0000"/>
            </a:solidFill>
            <a:prstDash val="solid"/>
            <a:round/>
            <a:headEnd len="med" w="med" type="none"/>
            <a:tailEnd len="med" w="med" type="triangle"/>
          </a:ln>
        </p:spPr>
      </p:cxnSp>
      <p:grpSp>
        <p:nvGrpSpPr>
          <p:cNvPr id="194" name="Google Shape;194;p23"/>
          <p:cNvGrpSpPr/>
          <p:nvPr/>
        </p:nvGrpSpPr>
        <p:grpSpPr>
          <a:xfrm>
            <a:off x="7474913" y="4628198"/>
            <a:ext cx="1365635" cy="323875"/>
            <a:chOff x="775925" y="3648350"/>
            <a:chExt cx="2032800" cy="482100"/>
          </a:xfrm>
        </p:grpSpPr>
        <p:sp>
          <p:nvSpPr>
            <p:cNvPr id="195" name="Google Shape;195;p23"/>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196" name="Google Shape;196;p23"/>
            <p:cNvPicPr preferRelativeResize="0"/>
            <p:nvPr/>
          </p:nvPicPr>
          <p:blipFill rotWithShape="1">
            <a:blip r:embed="rId5">
              <a:alphaModFix/>
            </a:blip>
            <a:srcRect b="0" l="0" r="0" t="0"/>
            <a:stretch/>
          </p:blipFill>
          <p:spPr>
            <a:xfrm>
              <a:off x="826459" y="3692548"/>
              <a:ext cx="1915840" cy="401100"/>
            </a:xfrm>
            <a:prstGeom prst="rect">
              <a:avLst/>
            </a:prstGeom>
            <a:noFill/>
            <a:ln>
              <a:noFill/>
            </a:ln>
          </p:spPr>
        </p:pic>
      </p:grpSp>
      <p:pic>
        <p:nvPicPr>
          <p:cNvPr id="197" name="Google Shape;197;p23"/>
          <p:cNvPicPr preferRelativeResize="0"/>
          <p:nvPr/>
        </p:nvPicPr>
        <p:blipFill>
          <a:blip r:embed="rId6">
            <a:alphaModFix/>
          </a:blip>
          <a:stretch>
            <a:fillRect/>
          </a:stretch>
        </p:blipFill>
        <p:spPr>
          <a:xfrm>
            <a:off x="4165138"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4"/>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4"/>
          <p:cNvSpPr txBox="1"/>
          <p:nvPr/>
        </p:nvSpPr>
        <p:spPr>
          <a:xfrm>
            <a:off x="5005375" y="450375"/>
            <a:ext cx="2855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205" name="Google Shape;205;p24"/>
          <p:cNvSpPr txBox="1"/>
          <p:nvPr/>
        </p:nvSpPr>
        <p:spPr>
          <a:xfrm>
            <a:off x="165025" y="396525"/>
            <a:ext cx="4159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Settings Page / Chat Page</a:t>
            </a:r>
            <a:endParaRPr sz="2000">
              <a:solidFill>
                <a:srgbClr val="FF9900"/>
              </a:solidFill>
            </a:endParaRPr>
          </a:p>
        </p:txBody>
      </p:sp>
      <p:pic>
        <p:nvPicPr>
          <p:cNvPr id="206" name="Google Shape;206;p24"/>
          <p:cNvPicPr preferRelativeResize="0"/>
          <p:nvPr/>
        </p:nvPicPr>
        <p:blipFill>
          <a:blip r:embed="rId3">
            <a:alphaModFix/>
          </a:blip>
          <a:stretch>
            <a:fillRect/>
          </a:stretch>
        </p:blipFill>
        <p:spPr>
          <a:xfrm>
            <a:off x="551200" y="1004925"/>
            <a:ext cx="1794558" cy="3986176"/>
          </a:xfrm>
          <a:prstGeom prst="rect">
            <a:avLst/>
          </a:prstGeom>
          <a:noFill/>
          <a:ln>
            <a:noFill/>
          </a:ln>
        </p:spPr>
      </p:pic>
      <p:sp>
        <p:nvSpPr>
          <p:cNvPr id="207" name="Google Shape;207;p24"/>
          <p:cNvSpPr/>
          <p:nvPr/>
        </p:nvSpPr>
        <p:spPr>
          <a:xfrm>
            <a:off x="2530050" y="2323825"/>
            <a:ext cx="1450800" cy="59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8" name="Google Shape;208;p24"/>
          <p:cNvPicPr preferRelativeResize="0"/>
          <p:nvPr/>
        </p:nvPicPr>
        <p:blipFill rotWithShape="1">
          <a:blip r:embed="rId3">
            <a:alphaModFix/>
          </a:blip>
          <a:srcRect b="50138" l="0" r="0" t="12044"/>
          <a:stretch/>
        </p:blipFill>
        <p:spPr>
          <a:xfrm>
            <a:off x="4165150" y="1186700"/>
            <a:ext cx="3933826" cy="3304499"/>
          </a:xfrm>
          <a:prstGeom prst="rect">
            <a:avLst/>
          </a:prstGeom>
          <a:noFill/>
          <a:ln>
            <a:noFill/>
          </a:ln>
        </p:spPr>
      </p:pic>
      <p:grpSp>
        <p:nvGrpSpPr>
          <p:cNvPr id="209" name="Google Shape;209;p24"/>
          <p:cNvGrpSpPr/>
          <p:nvPr/>
        </p:nvGrpSpPr>
        <p:grpSpPr>
          <a:xfrm>
            <a:off x="7474913" y="4628198"/>
            <a:ext cx="1365635" cy="323875"/>
            <a:chOff x="775925" y="3648350"/>
            <a:chExt cx="2032800" cy="482100"/>
          </a:xfrm>
        </p:grpSpPr>
        <p:sp>
          <p:nvSpPr>
            <p:cNvPr id="210" name="Google Shape;210;p24"/>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211" name="Google Shape;211;p24"/>
            <p:cNvPicPr preferRelativeResize="0"/>
            <p:nvPr/>
          </p:nvPicPr>
          <p:blipFill rotWithShape="1">
            <a:blip r:embed="rId4">
              <a:alphaModFix/>
            </a:blip>
            <a:srcRect b="0" l="0" r="0" t="0"/>
            <a:stretch/>
          </p:blipFill>
          <p:spPr>
            <a:xfrm>
              <a:off x="826459" y="3692548"/>
              <a:ext cx="1915840" cy="401100"/>
            </a:xfrm>
            <a:prstGeom prst="rect">
              <a:avLst/>
            </a:prstGeom>
            <a:noFill/>
            <a:ln>
              <a:noFill/>
            </a:ln>
          </p:spPr>
        </p:pic>
      </p:grpSp>
      <p:pic>
        <p:nvPicPr>
          <p:cNvPr id="212" name="Google Shape;212;p24"/>
          <p:cNvPicPr preferRelativeResize="0"/>
          <p:nvPr/>
        </p:nvPicPr>
        <p:blipFill>
          <a:blip r:embed="rId5">
            <a:alphaModFix/>
          </a:blip>
          <a:stretch>
            <a:fillRect/>
          </a:stretch>
        </p:blipFill>
        <p:spPr>
          <a:xfrm>
            <a:off x="4191650"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p:nvPr/>
        </p:nvSpPr>
        <p:spPr>
          <a:xfrm>
            <a:off x="41825" y="433125"/>
            <a:ext cx="52176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5"/>
          <p:cNvSpPr/>
          <p:nvPr/>
        </p:nvSpPr>
        <p:spPr>
          <a:xfrm>
            <a:off x="5156400" y="433125"/>
            <a:ext cx="39876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5"/>
          <p:cNvSpPr txBox="1"/>
          <p:nvPr/>
        </p:nvSpPr>
        <p:spPr>
          <a:xfrm>
            <a:off x="5662625" y="450375"/>
            <a:ext cx="2720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220" name="Google Shape;220;p25"/>
          <p:cNvSpPr txBox="1"/>
          <p:nvPr/>
        </p:nvSpPr>
        <p:spPr>
          <a:xfrm>
            <a:off x="165025" y="396525"/>
            <a:ext cx="528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Scenario: “Lina and the Unseen Weight”</a:t>
            </a:r>
            <a:endParaRPr sz="2000">
              <a:solidFill>
                <a:srgbClr val="FF9900"/>
              </a:solidFill>
            </a:endParaRPr>
          </a:p>
        </p:txBody>
      </p:sp>
      <p:sp>
        <p:nvSpPr>
          <p:cNvPr id="221" name="Google Shape;221;p25"/>
          <p:cNvSpPr txBox="1"/>
          <p:nvPr/>
        </p:nvSpPr>
        <p:spPr>
          <a:xfrm>
            <a:off x="281875" y="1065650"/>
            <a:ext cx="6387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000">
                <a:solidFill>
                  <a:srgbClr val="FF9900"/>
                </a:solidFill>
              </a:rPr>
              <a:t>Profile:</a:t>
            </a:r>
            <a:endParaRPr b="1" sz="1000">
              <a:solidFill>
                <a:srgbClr val="FF9900"/>
              </a:solidFill>
            </a:endParaRPr>
          </a:p>
          <a:p>
            <a:pPr indent="0" lvl="0" marL="0" rtl="0" algn="l">
              <a:spcBef>
                <a:spcPts val="0"/>
              </a:spcBef>
              <a:spcAft>
                <a:spcPts val="0"/>
              </a:spcAft>
              <a:buNone/>
            </a:pPr>
            <a:r>
              <a:rPr lang="tr" sz="1000">
                <a:solidFill>
                  <a:srgbClr val="FFFFFF"/>
                </a:solidFill>
              </a:rPr>
              <a:t>	•	Name: Lina</a:t>
            </a:r>
            <a:endParaRPr sz="1000">
              <a:solidFill>
                <a:srgbClr val="FFFFFF"/>
              </a:solidFill>
            </a:endParaRPr>
          </a:p>
          <a:p>
            <a:pPr indent="0" lvl="0" marL="0" rtl="0" algn="l">
              <a:spcBef>
                <a:spcPts val="0"/>
              </a:spcBef>
              <a:spcAft>
                <a:spcPts val="0"/>
              </a:spcAft>
              <a:buNone/>
            </a:pPr>
            <a:r>
              <a:rPr lang="tr" sz="1000">
                <a:solidFill>
                  <a:srgbClr val="FFFFFF"/>
                </a:solidFill>
              </a:rPr>
              <a:t>	•	Age: 19</a:t>
            </a:r>
            <a:endParaRPr sz="1000">
              <a:solidFill>
                <a:srgbClr val="FFFFFF"/>
              </a:solidFill>
            </a:endParaRPr>
          </a:p>
          <a:p>
            <a:pPr indent="0" lvl="0" marL="0" rtl="0" algn="l">
              <a:spcBef>
                <a:spcPts val="0"/>
              </a:spcBef>
              <a:spcAft>
                <a:spcPts val="0"/>
              </a:spcAft>
              <a:buNone/>
            </a:pPr>
            <a:r>
              <a:rPr lang="tr" sz="1000">
                <a:solidFill>
                  <a:srgbClr val="FFFFFF"/>
                </a:solidFill>
              </a:rPr>
              <a:t>	•	Background: University student in her first year, studying computer science</a:t>
            </a:r>
            <a:endParaRPr sz="1000">
              <a:solidFill>
                <a:srgbClr val="FFFFFF"/>
              </a:solidFill>
            </a:endParaRPr>
          </a:p>
          <a:p>
            <a:pPr indent="0" lvl="0" marL="0" rtl="0" algn="l">
              <a:spcBef>
                <a:spcPts val="0"/>
              </a:spcBef>
              <a:spcAft>
                <a:spcPts val="0"/>
              </a:spcAft>
              <a:buNone/>
            </a:pPr>
            <a:r>
              <a:rPr lang="tr" sz="1000">
                <a:solidFill>
                  <a:srgbClr val="FFFFFF"/>
                </a:solidFill>
              </a:rPr>
              <a:t>	•	Location: Urban city, living in a student dorm</a:t>
            </a:r>
            <a:endParaRPr sz="1000">
              <a:solidFill>
                <a:srgbClr val="FFFFFF"/>
              </a:solidFill>
            </a:endParaRPr>
          </a:p>
          <a:p>
            <a:pPr indent="0" lvl="0" marL="0" rtl="0" algn="l">
              <a:spcBef>
                <a:spcPts val="0"/>
              </a:spcBef>
              <a:spcAft>
                <a:spcPts val="0"/>
              </a:spcAft>
              <a:buNone/>
            </a:pPr>
            <a:r>
              <a:rPr lang="tr" sz="1000">
                <a:solidFill>
                  <a:srgbClr val="FFFFFF"/>
                </a:solidFill>
              </a:rPr>
              <a:t>	•	Personality: Ambitious, perfectionistic, socially withdrawn lately</a:t>
            </a:r>
            <a:endParaRPr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b="1" lang="tr" sz="1000">
                <a:solidFill>
                  <a:srgbClr val="FF9900"/>
                </a:solidFill>
              </a:rPr>
              <a:t>Story:</a:t>
            </a:r>
            <a:endParaRPr b="1" sz="1000">
              <a:solidFill>
                <a:srgbClr val="FF9900"/>
              </a:solidFill>
            </a:endParaRPr>
          </a:p>
          <a:p>
            <a:pPr indent="0" lvl="0" marL="0" rtl="0" algn="l">
              <a:spcBef>
                <a:spcPts val="0"/>
              </a:spcBef>
              <a:spcAft>
                <a:spcPts val="0"/>
              </a:spcAft>
              <a:buNone/>
            </a:pPr>
            <a:r>
              <a:rPr lang="tr" sz="1000">
                <a:solidFill>
                  <a:srgbClr val="FFFFFF"/>
                </a:solidFill>
              </a:rPr>
              <a:t>Lina was always a top student in high school, but since starting university, she’s been struggling with anxiety and depressive feelings. She notices her grades slipping, and she starts to believe that needing help would make her look “weak” or “incapable.”</a:t>
            </a:r>
            <a:endParaRPr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tr" sz="1000">
                <a:solidFill>
                  <a:srgbClr val="FFFFFF"/>
                </a:solidFill>
              </a:rPr>
              <a:t>On social media, her peers constantly share success stories, internships, and academic achievements. Lina compares herself to them and feels like she doesn’t belong in her field anymore.</a:t>
            </a:r>
            <a:endParaRPr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tr" sz="1000">
                <a:solidFill>
                  <a:srgbClr val="FFFFFF"/>
                </a:solidFill>
              </a:rPr>
              <a:t>When a friend suggested she talk to the university counselor, Lina said:</a:t>
            </a:r>
            <a:endParaRPr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tr" sz="1000">
                <a:solidFill>
                  <a:srgbClr val="FFFFFF"/>
                </a:solidFill>
              </a:rPr>
              <a:t>“I don’t want people to think I can’t handle life on my own. If they know I’m struggling, they’ll think less of me.”</a:t>
            </a:r>
            <a:endParaRPr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tr" sz="1000">
                <a:solidFill>
                  <a:srgbClr val="FFFFFF"/>
                </a:solidFill>
              </a:rPr>
              <a:t>This internalized belief — that struggling means she’s a failure — is a form of self-stigma. It keeps her from reaching out for support, even though she’s suffering.</a:t>
            </a:r>
            <a:endParaRPr sz="1000">
              <a:solidFill>
                <a:srgbClr val="FFFFFF"/>
              </a:solidFill>
            </a:endParaRPr>
          </a:p>
        </p:txBody>
      </p:sp>
      <p:pic>
        <p:nvPicPr>
          <p:cNvPr id="222" name="Google Shape;222;p25"/>
          <p:cNvPicPr preferRelativeResize="0"/>
          <p:nvPr/>
        </p:nvPicPr>
        <p:blipFill>
          <a:blip r:embed="rId3">
            <a:alphaModFix/>
          </a:blip>
          <a:stretch>
            <a:fillRect/>
          </a:stretch>
        </p:blipFill>
        <p:spPr>
          <a:xfrm>
            <a:off x="6751425" y="1065650"/>
            <a:ext cx="1921900" cy="2882850"/>
          </a:xfrm>
          <a:prstGeom prst="rect">
            <a:avLst/>
          </a:prstGeom>
          <a:noFill/>
          <a:ln>
            <a:noFill/>
          </a:ln>
        </p:spPr>
      </p:pic>
      <p:grpSp>
        <p:nvGrpSpPr>
          <p:cNvPr id="223" name="Google Shape;223;p25"/>
          <p:cNvGrpSpPr/>
          <p:nvPr/>
        </p:nvGrpSpPr>
        <p:grpSpPr>
          <a:xfrm>
            <a:off x="7474913" y="4628198"/>
            <a:ext cx="1365635" cy="323875"/>
            <a:chOff x="775925" y="3648350"/>
            <a:chExt cx="2032800" cy="482100"/>
          </a:xfrm>
        </p:grpSpPr>
        <p:sp>
          <p:nvSpPr>
            <p:cNvPr id="224" name="Google Shape;224;p25"/>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225" name="Google Shape;225;p25"/>
            <p:cNvPicPr preferRelativeResize="0"/>
            <p:nvPr/>
          </p:nvPicPr>
          <p:blipFill rotWithShape="1">
            <a:blip r:embed="rId4">
              <a:alphaModFix/>
            </a:blip>
            <a:srcRect b="0" l="0" r="0" t="0"/>
            <a:stretch/>
          </p:blipFill>
          <p:spPr>
            <a:xfrm>
              <a:off x="826459" y="3692548"/>
              <a:ext cx="1915840" cy="401100"/>
            </a:xfrm>
            <a:prstGeom prst="rect">
              <a:avLst/>
            </a:prstGeom>
            <a:noFill/>
            <a:ln>
              <a:noFill/>
            </a:ln>
          </p:spPr>
        </p:pic>
      </p:grpSp>
      <p:pic>
        <p:nvPicPr>
          <p:cNvPr id="226" name="Google Shape;226;p25"/>
          <p:cNvPicPr preferRelativeResize="0"/>
          <p:nvPr/>
        </p:nvPicPr>
        <p:blipFill>
          <a:blip r:embed="rId5">
            <a:alphaModFix/>
          </a:blip>
          <a:stretch>
            <a:fillRect/>
          </a:stretch>
        </p:blipFill>
        <p:spPr>
          <a:xfrm>
            <a:off x="4848900" y="243600"/>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p:nvPr/>
        </p:nvSpPr>
        <p:spPr>
          <a:xfrm>
            <a:off x="41825" y="433125"/>
            <a:ext cx="52176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6"/>
          <p:cNvSpPr/>
          <p:nvPr/>
        </p:nvSpPr>
        <p:spPr>
          <a:xfrm>
            <a:off x="5156400" y="433125"/>
            <a:ext cx="39876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6"/>
          <p:cNvSpPr txBox="1"/>
          <p:nvPr/>
        </p:nvSpPr>
        <p:spPr>
          <a:xfrm>
            <a:off x="5662625" y="450375"/>
            <a:ext cx="2720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234" name="Google Shape;234;p26"/>
          <p:cNvSpPr txBox="1"/>
          <p:nvPr/>
        </p:nvSpPr>
        <p:spPr>
          <a:xfrm>
            <a:off x="165025" y="396525"/>
            <a:ext cx="528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We asked “EmpowerMe”</a:t>
            </a:r>
            <a:endParaRPr sz="2000">
              <a:solidFill>
                <a:srgbClr val="FF9900"/>
              </a:solidFill>
            </a:endParaRPr>
          </a:p>
        </p:txBody>
      </p:sp>
      <p:pic>
        <p:nvPicPr>
          <p:cNvPr id="235" name="Google Shape;235;p26"/>
          <p:cNvPicPr preferRelativeResize="0"/>
          <p:nvPr/>
        </p:nvPicPr>
        <p:blipFill rotWithShape="1">
          <a:blip r:embed="rId3">
            <a:alphaModFix/>
          </a:blip>
          <a:srcRect b="32983" l="20583" r="4650" t="12642"/>
          <a:stretch/>
        </p:blipFill>
        <p:spPr>
          <a:xfrm flipH="1">
            <a:off x="261276" y="1265025"/>
            <a:ext cx="812999" cy="886901"/>
          </a:xfrm>
          <a:prstGeom prst="rect">
            <a:avLst/>
          </a:prstGeom>
          <a:noFill/>
          <a:ln>
            <a:noFill/>
          </a:ln>
        </p:spPr>
      </p:pic>
      <p:sp>
        <p:nvSpPr>
          <p:cNvPr id="236" name="Google Shape;236;p26"/>
          <p:cNvSpPr/>
          <p:nvPr/>
        </p:nvSpPr>
        <p:spPr>
          <a:xfrm>
            <a:off x="1409450" y="1265025"/>
            <a:ext cx="2406300" cy="492600"/>
          </a:xfrm>
          <a:prstGeom prst="wedgeRectCallout">
            <a:avLst>
              <a:gd fmla="val -60287" name="adj1"/>
              <a:gd fmla="val -17895"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 sz="1000"/>
              <a:t>I feel like everyone else is managing life better than me, and I’m just falling behind.</a:t>
            </a:r>
            <a:endParaRPr sz="1000"/>
          </a:p>
        </p:txBody>
      </p:sp>
      <p:sp>
        <p:nvSpPr>
          <p:cNvPr id="237" name="Google Shape;237;p26"/>
          <p:cNvSpPr/>
          <p:nvPr/>
        </p:nvSpPr>
        <p:spPr>
          <a:xfrm>
            <a:off x="1409450" y="1919325"/>
            <a:ext cx="5926500" cy="2233200"/>
          </a:xfrm>
          <a:prstGeom prst="wedgeRectCallout">
            <a:avLst>
              <a:gd fmla="val 55837" name="adj1"/>
              <a:gd fmla="val -402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sz="900"/>
              <a:t>According to the provided background:</a:t>
            </a:r>
            <a:endParaRPr sz="900"/>
          </a:p>
          <a:p>
            <a:pPr indent="0" lvl="0" marL="0" rtl="0" algn="l">
              <a:spcBef>
                <a:spcPts val="0"/>
              </a:spcBef>
              <a:spcAft>
                <a:spcPts val="0"/>
              </a:spcAft>
              <a:buNone/>
            </a:pPr>
            <a:r>
              <a:rPr lang="tr" sz="900"/>
              <a:t>1. Stigmatized individuals may face status loss in society, leading to structural discrimination and potential negative coping responses.</a:t>
            </a:r>
            <a:endParaRPr sz="900"/>
          </a:p>
          <a:p>
            <a:pPr indent="0" lvl="0" marL="0" rtl="0" algn="l">
              <a:spcBef>
                <a:spcPts val="0"/>
              </a:spcBef>
              <a:spcAft>
                <a:spcPts val="0"/>
              </a:spcAft>
              <a:buNone/>
            </a:pPr>
            <a:r>
              <a:rPr lang="tr" sz="900"/>
              <a:t>2. Seeking psychological help is a common situation where stigma is intense, potentially affecting self-stigma and self-perception.</a:t>
            </a:r>
            <a:endParaRPr sz="900"/>
          </a:p>
          <a:p>
            <a:pPr indent="0" lvl="0" marL="0" rtl="0" algn="l">
              <a:spcBef>
                <a:spcPts val="0"/>
              </a:spcBef>
              <a:spcAft>
                <a:spcPts val="0"/>
              </a:spcAft>
              <a:buNone/>
            </a:pPr>
            <a:r>
              <a:rPr lang="tr" sz="900"/>
              <a:t>3. Psychological issues can contribute to self-stigma, delaying help-seeking and worsening mental health.</a:t>
            </a:r>
            <a:endParaRPr sz="900"/>
          </a:p>
          <a:p>
            <a:pPr indent="0" lvl="0" marL="0" rtl="0" algn="l">
              <a:spcBef>
                <a:spcPts val="0"/>
              </a:spcBef>
              <a:spcAft>
                <a:spcPts val="0"/>
              </a:spcAft>
              <a:buNone/>
            </a:pPr>
            <a:r>
              <a:rPr lang="tr" sz="900"/>
              <a:t>4. Mental health conditions perceived as more socially dangerous can lead to increased exclusion and distancing.</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tr" sz="900"/>
              <a:t>Try this:</a:t>
            </a:r>
            <a:endParaRPr sz="900"/>
          </a:p>
          <a:p>
            <a:pPr indent="0" lvl="0" marL="0" rtl="0" algn="l">
              <a:spcBef>
                <a:spcPts val="0"/>
              </a:spcBef>
              <a:spcAft>
                <a:spcPts val="0"/>
              </a:spcAft>
              <a:buNone/>
            </a:pPr>
            <a:r>
              <a:rPr lang="tr" sz="900"/>
              <a:t>1. Remember that everyone's journey is unique, and social media often portrays an idealized version of life.</a:t>
            </a:r>
            <a:endParaRPr sz="900"/>
          </a:p>
          <a:p>
            <a:pPr indent="0" lvl="0" marL="0" rtl="0" algn="l">
              <a:spcBef>
                <a:spcPts val="0"/>
              </a:spcBef>
              <a:spcAft>
                <a:spcPts val="0"/>
              </a:spcAft>
              <a:buNone/>
            </a:pPr>
            <a:r>
              <a:rPr lang="tr" sz="900"/>
              <a:t>2. Practice self-compassion by acknowledging your efforts and progress, no matter how small.</a:t>
            </a:r>
            <a:endParaRPr sz="900"/>
          </a:p>
          <a:p>
            <a:pPr indent="0" lvl="0" marL="0" rtl="0" algn="l">
              <a:spcBef>
                <a:spcPts val="0"/>
              </a:spcBef>
              <a:spcAft>
                <a:spcPts val="0"/>
              </a:spcAft>
              <a:buNone/>
            </a:pPr>
            <a:r>
              <a:rPr lang="tr" sz="900"/>
              <a:t>3. Reach out to a trusted person or mental health professional for support and guidance.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tr" sz="900"/>
              <a:t>If you need more: How can you challenge negative self-perceptions and focus on your strengths to build resilience?</a:t>
            </a:r>
            <a:endParaRPr sz="900"/>
          </a:p>
        </p:txBody>
      </p:sp>
      <p:pic>
        <p:nvPicPr>
          <p:cNvPr id="238" name="Google Shape;238;p26"/>
          <p:cNvPicPr preferRelativeResize="0"/>
          <p:nvPr/>
        </p:nvPicPr>
        <p:blipFill rotWithShape="1">
          <a:blip r:embed="rId4">
            <a:alphaModFix/>
          </a:blip>
          <a:srcRect b="37035" l="64087" r="5168" t="16161"/>
          <a:stretch/>
        </p:blipFill>
        <p:spPr>
          <a:xfrm>
            <a:off x="7743450" y="1537600"/>
            <a:ext cx="1072525" cy="1156050"/>
          </a:xfrm>
          <a:prstGeom prst="rect">
            <a:avLst/>
          </a:prstGeom>
          <a:noFill/>
          <a:ln>
            <a:noFill/>
          </a:ln>
        </p:spPr>
      </p:pic>
      <p:grpSp>
        <p:nvGrpSpPr>
          <p:cNvPr id="239" name="Google Shape;239;p26"/>
          <p:cNvGrpSpPr/>
          <p:nvPr/>
        </p:nvGrpSpPr>
        <p:grpSpPr>
          <a:xfrm>
            <a:off x="7474913" y="4628198"/>
            <a:ext cx="1365635" cy="323875"/>
            <a:chOff x="775925" y="3648350"/>
            <a:chExt cx="2032800" cy="482100"/>
          </a:xfrm>
        </p:grpSpPr>
        <p:sp>
          <p:nvSpPr>
            <p:cNvPr id="240" name="Google Shape;240;p26"/>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241" name="Google Shape;241;p26"/>
            <p:cNvPicPr preferRelativeResize="0"/>
            <p:nvPr/>
          </p:nvPicPr>
          <p:blipFill rotWithShape="1">
            <a:blip r:embed="rId5">
              <a:alphaModFix/>
            </a:blip>
            <a:srcRect b="0" l="0" r="0" t="0"/>
            <a:stretch/>
          </p:blipFill>
          <p:spPr>
            <a:xfrm>
              <a:off x="826459" y="3692548"/>
              <a:ext cx="1915840" cy="401100"/>
            </a:xfrm>
            <a:prstGeom prst="rect">
              <a:avLst/>
            </a:prstGeom>
            <a:noFill/>
            <a:ln>
              <a:noFill/>
            </a:ln>
          </p:spPr>
        </p:pic>
      </p:grpSp>
      <p:pic>
        <p:nvPicPr>
          <p:cNvPr id="242" name="Google Shape;242;p26"/>
          <p:cNvPicPr preferRelativeResize="0"/>
          <p:nvPr/>
        </p:nvPicPr>
        <p:blipFill>
          <a:blip r:embed="rId6">
            <a:alphaModFix/>
          </a:blip>
          <a:stretch>
            <a:fillRect/>
          </a:stretch>
        </p:blipFill>
        <p:spPr>
          <a:xfrm>
            <a:off x="4848900" y="243600"/>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p:nvPr/>
        </p:nvSpPr>
        <p:spPr>
          <a:xfrm>
            <a:off x="41825" y="433125"/>
            <a:ext cx="52176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7"/>
          <p:cNvSpPr/>
          <p:nvPr/>
        </p:nvSpPr>
        <p:spPr>
          <a:xfrm>
            <a:off x="5156400" y="433125"/>
            <a:ext cx="39876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7"/>
          <p:cNvSpPr txBox="1"/>
          <p:nvPr/>
        </p:nvSpPr>
        <p:spPr>
          <a:xfrm>
            <a:off x="5662625" y="450375"/>
            <a:ext cx="2720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250" name="Google Shape;250;p27"/>
          <p:cNvSpPr txBox="1"/>
          <p:nvPr/>
        </p:nvSpPr>
        <p:spPr>
          <a:xfrm>
            <a:off x="165025" y="396525"/>
            <a:ext cx="528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We asked “EmpowerMe”</a:t>
            </a:r>
            <a:endParaRPr sz="2000">
              <a:solidFill>
                <a:srgbClr val="FF9900"/>
              </a:solidFill>
            </a:endParaRPr>
          </a:p>
        </p:txBody>
      </p:sp>
      <p:pic>
        <p:nvPicPr>
          <p:cNvPr id="251" name="Google Shape;251;p27"/>
          <p:cNvPicPr preferRelativeResize="0"/>
          <p:nvPr/>
        </p:nvPicPr>
        <p:blipFill rotWithShape="1">
          <a:blip r:embed="rId3">
            <a:alphaModFix/>
          </a:blip>
          <a:srcRect b="32983" l="20583" r="4650" t="12642"/>
          <a:stretch/>
        </p:blipFill>
        <p:spPr>
          <a:xfrm flipH="1">
            <a:off x="261276" y="1265025"/>
            <a:ext cx="812999" cy="886901"/>
          </a:xfrm>
          <a:prstGeom prst="rect">
            <a:avLst/>
          </a:prstGeom>
          <a:noFill/>
          <a:ln>
            <a:noFill/>
          </a:ln>
        </p:spPr>
      </p:pic>
      <p:sp>
        <p:nvSpPr>
          <p:cNvPr id="252" name="Google Shape;252;p27"/>
          <p:cNvSpPr/>
          <p:nvPr/>
        </p:nvSpPr>
        <p:spPr>
          <a:xfrm>
            <a:off x="1409450" y="1265025"/>
            <a:ext cx="3801900" cy="492600"/>
          </a:xfrm>
          <a:prstGeom prst="wedgeRectCallout">
            <a:avLst>
              <a:gd fmla="val -60287" name="adj1"/>
              <a:gd fmla="val -17895"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 sz="1000"/>
              <a:t>I get what you're saying, but how do I actually start seeing my strengths when all I can think about are my failures?</a:t>
            </a:r>
            <a:endParaRPr sz="1000"/>
          </a:p>
        </p:txBody>
      </p:sp>
      <p:sp>
        <p:nvSpPr>
          <p:cNvPr id="253" name="Google Shape;253;p27"/>
          <p:cNvSpPr/>
          <p:nvPr/>
        </p:nvSpPr>
        <p:spPr>
          <a:xfrm>
            <a:off x="1409450" y="1919325"/>
            <a:ext cx="5926500" cy="1669500"/>
          </a:xfrm>
          <a:prstGeom prst="wedgeRectCallout">
            <a:avLst>
              <a:gd fmla="val 55837" name="adj1"/>
              <a:gd fmla="val -402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sz="900"/>
              <a:t>According to the provided background:</a:t>
            </a:r>
            <a:endParaRPr sz="900"/>
          </a:p>
          <a:p>
            <a:pPr indent="0" lvl="0" marL="0" rtl="0" algn="l">
              <a:spcBef>
                <a:spcPts val="0"/>
              </a:spcBef>
              <a:spcAft>
                <a:spcPts val="0"/>
              </a:spcAft>
              <a:buNone/>
            </a:pPr>
            <a:r>
              <a:rPr lang="tr" sz="900"/>
              <a:t>1. Self-stigma can lead to reduced self-esteem and decreased self-efficacy.</a:t>
            </a:r>
            <a:endParaRPr sz="900"/>
          </a:p>
          <a:p>
            <a:pPr indent="0" lvl="0" marL="0" rtl="0" algn="l">
              <a:spcBef>
                <a:spcPts val="0"/>
              </a:spcBef>
              <a:spcAft>
                <a:spcPts val="0"/>
              </a:spcAft>
              <a:buNone/>
            </a:pPr>
            <a:r>
              <a:rPr lang="tr" sz="900"/>
              <a:t>2. Self-stigma may cause individuals to focus more on their failures than their strengths.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tr" sz="900"/>
              <a:t>Try this:</a:t>
            </a:r>
            <a:endParaRPr sz="900"/>
          </a:p>
          <a:p>
            <a:pPr indent="0" lvl="0" marL="0" rtl="0" algn="l">
              <a:spcBef>
                <a:spcPts val="0"/>
              </a:spcBef>
              <a:spcAft>
                <a:spcPts val="0"/>
              </a:spcAft>
              <a:buNone/>
            </a:pPr>
            <a:r>
              <a:rPr lang="tr" sz="900"/>
              <a:t>1. Practice self-compassion by acknowledging that everyone makes mistakes and has setbacks.</a:t>
            </a:r>
            <a:endParaRPr sz="900"/>
          </a:p>
          <a:p>
            <a:pPr indent="0" lvl="0" marL="0" rtl="0" algn="l">
              <a:spcBef>
                <a:spcPts val="0"/>
              </a:spcBef>
              <a:spcAft>
                <a:spcPts val="0"/>
              </a:spcAft>
              <a:buNone/>
            </a:pPr>
            <a:r>
              <a:rPr lang="tr" sz="900"/>
              <a:t>2. Keep a journal of your achievements, no matter how small, to shift your focus towards your strengths.</a:t>
            </a:r>
            <a:endParaRPr sz="900"/>
          </a:p>
          <a:p>
            <a:pPr indent="0" lvl="0" marL="0" rtl="0" algn="l">
              <a:spcBef>
                <a:spcPts val="0"/>
              </a:spcBef>
              <a:spcAft>
                <a:spcPts val="0"/>
              </a:spcAft>
              <a:buNone/>
            </a:pPr>
            <a:r>
              <a:rPr lang="tr" sz="900"/>
              <a:t>3. Challenge negative self-talk by replacing self-critical thoughts with more balanced and realistic ones.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tr" sz="900"/>
              <a:t>If you need more: How do you usually react to setbacks or failures?</a:t>
            </a:r>
            <a:endParaRPr sz="900"/>
          </a:p>
          <a:p>
            <a:pPr indent="0" lvl="0" marL="0" rtl="0" algn="l">
              <a:spcBef>
                <a:spcPts val="0"/>
              </a:spcBef>
              <a:spcAft>
                <a:spcPts val="0"/>
              </a:spcAft>
              <a:buNone/>
            </a:pPr>
            <a:r>
              <a:t/>
            </a:r>
            <a:endParaRPr sz="900"/>
          </a:p>
        </p:txBody>
      </p:sp>
      <p:pic>
        <p:nvPicPr>
          <p:cNvPr id="254" name="Google Shape;254;p27"/>
          <p:cNvPicPr preferRelativeResize="0"/>
          <p:nvPr/>
        </p:nvPicPr>
        <p:blipFill rotWithShape="1">
          <a:blip r:embed="rId4">
            <a:alphaModFix/>
          </a:blip>
          <a:srcRect b="37035" l="64087" r="5168" t="16161"/>
          <a:stretch/>
        </p:blipFill>
        <p:spPr>
          <a:xfrm>
            <a:off x="7743450" y="1537600"/>
            <a:ext cx="1072525" cy="1156050"/>
          </a:xfrm>
          <a:prstGeom prst="rect">
            <a:avLst/>
          </a:prstGeom>
          <a:noFill/>
          <a:ln>
            <a:noFill/>
          </a:ln>
        </p:spPr>
      </p:pic>
      <p:grpSp>
        <p:nvGrpSpPr>
          <p:cNvPr id="255" name="Google Shape;255;p27"/>
          <p:cNvGrpSpPr/>
          <p:nvPr/>
        </p:nvGrpSpPr>
        <p:grpSpPr>
          <a:xfrm>
            <a:off x="7474913" y="4628198"/>
            <a:ext cx="1365635" cy="323875"/>
            <a:chOff x="775925" y="3648350"/>
            <a:chExt cx="2032800" cy="482100"/>
          </a:xfrm>
        </p:grpSpPr>
        <p:sp>
          <p:nvSpPr>
            <p:cNvPr id="256" name="Google Shape;256;p27"/>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257" name="Google Shape;257;p27"/>
            <p:cNvPicPr preferRelativeResize="0"/>
            <p:nvPr/>
          </p:nvPicPr>
          <p:blipFill rotWithShape="1">
            <a:blip r:embed="rId5">
              <a:alphaModFix/>
            </a:blip>
            <a:srcRect b="0" l="0" r="0" t="0"/>
            <a:stretch/>
          </p:blipFill>
          <p:spPr>
            <a:xfrm>
              <a:off x="826459" y="3692548"/>
              <a:ext cx="1915840" cy="401100"/>
            </a:xfrm>
            <a:prstGeom prst="rect">
              <a:avLst/>
            </a:prstGeom>
            <a:noFill/>
            <a:ln>
              <a:noFill/>
            </a:ln>
          </p:spPr>
        </p:pic>
      </p:grpSp>
      <p:pic>
        <p:nvPicPr>
          <p:cNvPr id="258" name="Google Shape;258;p27"/>
          <p:cNvPicPr preferRelativeResize="0"/>
          <p:nvPr/>
        </p:nvPicPr>
        <p:blipFill>
          <a:blip r:embed="rId6">
            <a:alphaModFix/>
          </a:blip>
          <a:stretch>
            <a:fillRect/>
          </a:stretch>
        </p:blipFill>
        <p:spPr>
          <a:xfrm>
            <a:off x="4848900" y="243600"/>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p:nvPr/>
        </p:nvSpPr>
        <p:spPr>
          <a:xfrm>
            <a:off x="41825" y="433125"/>
            <a:ext cx="52176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28"/>
          <p:cNvSpPr/>
          <p:nvPr/>
        </p:nvSpPr>
        <p:spPr>
          <a:xfrm>
            <a:off x="5156400" y="433125"/>
            <a:ext cx="39876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28"/>
          <p:cNvSpPr txBox="1"/>
          <p:nvPr/>
        </p:nvSpPr>
        <p:spPr>
          <a:xfrm>
            <a:off x="5662625" y="450375"/>
            <a:ext cx="2720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266" name="Google Shape;266;p28"/>
          <p:cNvSpPr txBox="1"/>
          <p:nvPr/>
        </p:nvSpPr>
        <p:spPr>
          <a:xfrm>
            <a:off x="165025" y="396525"/>
            <a:ext cx="528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We asked “EmpowerMe”</a:t>
            </a:r>
            <a:endParaRPr sz="2000">
              <a:solidFill>
                <a:srgbClr val="FF9900"/>
              </a:solidFill>
            </a:endParaRPr>
          </a:p>
        </p:txBody>
      </p:sp>
      <p:pic>
        <p:nvPicPr>
          <p:cNvPr id="267" name="Google Shape;267;p28"/>
          <p:cNvPicPr preferRelativeResize="0"/>
          <p:nvPr/>
        </p:nvPicPr>
        <p:blipFill rotWithShape="1">
          <a:blip r:embed="rId3">
            <a:alphaModFix/>
          </a:blip>
          <a:srcRect b="32983" l="20583" r="4650" t="12642"/>
          <a:stretch/>
        </p:blipFill>
        <p:spPr>
          <a:xfrm flipH="1">
            <a:off x="261276" y="1265025"/>
            <a:ext cx="812999" cy="886901"/>
          </a:xfrm>
          <a:prstGeom prst="rect">
            <a:avLst/>
          </a:prstGeom>
          <a:noFill/>
          <a:ln>
            <a:noFill/>
          </a:ln>
        </p:spPr>
      </p:pic>
      <p:sp>
        <p:nvSpPr>
          <p:cNvPr id="268" name="Google Shape;268;p28"/>
          <p:cNvSpPr/>
          <p:nvPr/>
        </p:nvSpPr>
        <p:spPr>
          <a:xfrm>
            <a:off x="1409450" y="1265025"/>
            <a:ext cx="4407000" cy="492600"/>
          </a:xfrm>
          <a:prstGeom prst="wedgeRectCallout">
            <a:avLst>
              <a:gd fmla="val -60287" name="adj1"/>
              <a:gd fmla="val -17895"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 sz="1000"/>
              <a:t>Honestly, when I fail at something, I just shut down and avoid trying again because I don’t want to feel that disappointment twice.</a:t>
            </a:r>
            <a:endParaRPr sz="1000"/>
          </a:p>
        </p:txBody>
      </p:sp>
      <p:sp>
        <p:nvSpPr>
          <p:cNvPr id="269" name="Google Shape;269;p28"/>
          <p:cNvSpPr/>
          <p:nvPr/>
        </p:nvSpPr>
        <p:spPr>
          <a:xfrm>
            <a:off x="1409450" y="1919325"/>
            <a:ext cx="5926500" cy="1765800"/>
          </a:xfrm>
          <a:prstGeom prst="wedgeRectCallout">
            <a:avLst>
              <a:gd fmla="val 55837" name="adj1"/>
              <a:gd fmla="val -402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sz="900"/>
              <a:t>According to the provided background:</a:t>
            </a:r>
            <a:endParaRPr sz="900"/>
          </a:p>
          <a:p>
            <a:pPr indent="0" lvl="0" marL="0" rtl="0" algn="l">
              <a:spcBef>
                <a:spcPts val="0"/>
              </a:spcBef>
              <a:spcAft>
                <a:spcPts val="0"/>
              </a:spcAft>
              <a:buNone/>
            </a:pPr>
            <a:r>
              <a:rPr lang="tr" sz="900"/>
              <a:t>1. Self-stigma can impact self-esteem and self-efficacy.</a:t>
            </a:r>
            <a:endParaRPr sz="900"/>
          </a:p>
          <a:p>
            <a:pPr indent="0" lvl="0" marL="0" rtl="0" algn="l">
              <a:spcBef>
                <a:spcPts val="0"/>
              </a:spcBef>
              <a:spcAft>
                <a:spcPts val="0"/>
              </a:spcAft>
              <a:buNone/>
            </a:pPr>
            <a:r>
              <a:rPr lang="tr" sz="900"/>
              <a:t>2. Seeking help and having a positive attitude towards therapy can reduce self-stigma.</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tr" sz="900"/>
              <a:t>Try this:</a:t>
            </a:r>
            <a:endParaRPr sz="900"/>
          </a:p>
          <a:p>
            <a:pPr indent="0" lvl="0" marL="0" rtl="0" algn="l">
              <a:spcBef>
                <a:spcPts val="0"/>
              </a:spcBef>
              <a:spcAft>
                <a:spcPts val="0"/>
              </a:spcAft>
              <a:buNone/>
            </a:pPr>
            <a:r>
              <a:rPr lang="tr" sz="900"/>
              <a:t>1. Recognize that failure is a part of learning and growth. It doesn't define your worth.</a:t>
            </a:r>
            <a:endParaRPr sz="900"/>
          </a:p>
          <a:p>
            <a:pPr indent="0" lvl="0" marL="0" rtl="0" algn="l">
              <a:spcBef>
                <a:spcPts val="0"/>
              </a:spcBef>
              <a:spcAft>
                <a:spcPts val="0"/>
              </a:spcAft>
              <a:buNone/>
            </a:pPr>
            <a:r>
              <a:rPr lang="tr" sz="900"/>
              <a:t>2. Challenge negative thoughts about yourself by focusing on your strengths and past successes.</a:t>
            </a:r>
            <a:endParaRPr sz="900"/>
          </a:p>
          <a:p>
            <a:pPr indent="0" lvl="0" marL="0" rtl="0" algn="l">
              <a:spcBef>
                <a:spcPts val="0"/>
              </a:spcBef>
              <a:spcAft>
                <a:spcPts val="0"/>
              </a:spcAft>
              <a:buNone/>
            </a:pPr>
            <a:r>
              <a:rPr lang="tr" sz="900"/>
              <a:t>3. Consider seeking support from a trusted friend, mentor, or counselor to work through your feelings of disappointment.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tr" sz="900"/>
              <a:t>If you need more support with overcoming the fear of disappointment and trying again, feel free to ask for guidance on building resilience and self-compassion.</a:t>
            </a:r>
            <a:endParaRPr sz="900"/>
          </a:p>
        </p:txBody>
      </p:sp>
      <p:pic>
        <p:nvPicPr>
          <p:cNvPr id="270" name="Google Shape;270;p28"/>
          <p:cNvPicPr preferRelativeResize="0"/>
          <p:nvPr/>
        </p:nvPicPr>
        <p:blipFill rotWithShape="1">
          <a:blip r:embed="rId4">
            <a:alphaModFix/>
          </a:blip>
          <a:srcRect b="37035" l="64087" r="5168" t="16161"/>
          <a:stretch/>
        </p:blipFill>
        <p:spPr>
          <a:xfrm>
            <a:off x="7743450" y="1537600"/>
            <a:ext cx="1072525" cy="1156050"/>
          </a:xfrm>
          <a:prstGeom prst="rect">
            <a:avLst/>
          </a:prstGeom>
          <a:noFill/>
          <a:ln>
            <a:noFill/>
          </a:ln>
        </p:spPr>
      </p:pic>
      <p:grpSp>
        <p:nvGrpSpPr>
          <p:cNvPr id="271" name="Google Shape;271;p28"/>
          <p:cNvGrpSpPr/>
          <p:nvPr/>
        </p:nvGrpSpPr>
        <p:grpSpPr>
          <a:xfrm>
            <a:off x="7474913" y="4628198"/>
            <a:ext cx="1365635" cy="323875"/>
            <a:chOff x="775925" y="3648350"/>
            <a:chExt cx="2032800" cy="482100"/>
          </a:xfrm>
        </p:grpSpPr>
        <p:sp>
          <p:nvSpPr>
            <p:cNvPr id="272" name="Google Shape;272;p28"/>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273" name="Google Shape;273;p28"/>
            <p:cNvPicPr preferRelativeResize="0"/>
            <p:nvPr/>
          </p:nvPicPr>
          <p:blipFill rotWithShape="1">
            <a:blip r:embed="rId5">
              <a:alphaModFix/>
            </a:blip>
            <a:srcRect b="0" l="0" r="0" t="0"/>
            <a:stretch/>
          </p:blipFill>
          <p:spPr>
            <a:xfrm>
              <a:off x="826459" y="3692548"/>
              <a:ext cx="1915840" cy="401100"/>
            </a:xfrm>
            <a:prstGeom prst="rect">
              <a:avLst/>
            </a:prstGeom>
            <a:noFill/>
            <a:ln>
              <a:noFill/>
            </a:ln>
          </p:spPr>
        </p:pic>
      </p:grpSp>
      <p:pic>
        <p:nvPicPr>
          <p:cNvPr id="274" name="Google Shape;274;p28"/>
          <p:cNvPicPr preferRelativeResize="0"/>
          <p:nvPr/>
        </p:nvPicPr>
        <p:blipFill>
          <a:blip r:embed="rId6">
            <a:alphaModFix/>
          </a:blip>
          <a:stretch>
            <a:fillRect/>
          </a:stretch>
        </p:blipFill>
        <p:spPr>
          <a:xfrm>
            <a:off x="4848900" y="243600"/>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9"/>
          <p:cNvSpPr/>
          <p:nvPr/>
        </p:nvSpPr>
        <p:spPr>
          <a:xfrm>
            <a:off x="41825" y="433125"/>
            <a:ext cx="52176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29"/>
          <p:cNvSpPr/>
          <p:nvPr/>
        </p:nvSpPr>
        <p:spPr>
          <a:xfrm>
            <a:off x="5156400" y="433125"/>
            <a:ext cx="39876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29"/>
          <p:cNvSpPr txBox="1"/>
          <p:nvPr/>
        </p:nvSpPr>
        <p:spPr>
          <a:xfrm>
            <a:off x="5662625" y="450375"/>
            <a:ext cx="2720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282" name="Google Shape;282;p29"/>
          <p:cNvSpPr txBox="1"/>
          <p:nvPr/>
        </p:nvSpPr>
        <p:spPr>
          <a:xfrm>
            <a:off x="165025" y="396525"/>
            <a:ext cx="528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We asked “EmpowerMe”</a:t>
            </a:r>
            <a:endParaRPr sz="2000">
              <a:solidFill>
                <a:srgbClr val="FF9900"/>
              </a:solidFill>
            </a:endParaRPr>
          </a:p>
        </p:txBody>
      </p:sp>
      <p:pic>
        <p:nvPicPr>
          <p:cNvPr id="283" name="Google Shape;283;p29"/>
          <p:cNvPicPr preferRelativeResize="0"/>
          <p:nvPr/>
        </p:nvPicPr>
        <p:blipFill rotWithShape="1">
          <a:blip r:embed="rId3">
            <a:alphaModFix/>
          </a:blip>
          <a:srcRect b="32983" l="20583" r="4650" t="12642"/>
          <a:stretch/>
        </p:blipFill>
        <p:spPr>
          <a:xfrm flipH="1">
            <a:off x="261276" y="1265025"/>
            <a:ext cx="812999" cy="886901"/>
          </a:xfrm>
          <a:prstGeom prst="rect">
            <a:avLst/>
          </a:prstGeom>
          <a:noFill/>
          <a:ln>
            <a:noFill/>
          </a:ln>
        </p:spPr>
      </p:pic>
      <p:sp>
        <p:nvSpPr>
          <p:cNvPr id="284" name="Google Shape;284;p29"/>
          <p:cNvSpPr/>
          <p:nvPr/>
        </p:nvSpPr>
        <p:spPr>
          <a:xfrm>
            <a:off x="1409450" y="1265025"/>
            <a:ext cx="4407000" cy="492600"/>
          </a:xfrm>
          <a:prstGeom prst="wedgeRectCallout">
            <a:avLst>
              <a:gd fmla="val -60287" name="adj1"/>
              <a:gd fmla="val -17895"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 sz="1000"/>
              <a:t>I’m scared that if I open up to someone, they’ll see me differently and think I’m weak.</a:t>
            </a:r>
            <a:endParaRPr sz="1000"/>
          </a:p>
        </p:txBody>
      </p:sp>
      <p:sp>
        <p:nvSpPr>
          <p:cNvPr id="285" name="Google Shape;285;p29"/>
          <p:cNvSpPr/>
          <p:nvPr/>
        </p:nvSpPr>
        <p:spPr>
          <a:xfrm>
            <a:off x="1409450" y="1919325"/>
            <a:ext cx="5926500" cy="1765800"/>
          </a:xfrm>
          <a:prstGeom prst="wedgeRectCallout">
            <a:avLst>
              <a:gd fmla="val 55837" name="adj1"/>
              <a:gd fmla="val -402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sz="900"/>
              <a:t>According to the provided background:</a:t>
            </a:r>
            <a:endParaRPr sz="900"/>
          </a:p>
          <a:p>
            <a:pPr indent="0" lvl="0" marL="0" rtl="0" algn="l">
              <a:spcBef>
                <a:spcPts val="0"/>
              </a:spcBef>
              <a:spcAft>
                <a:spcPts val="0"/>
              </a:spcAft>
              <a:buNone/>
            </a:pPr>
            <a:r>
              <a:rPr lang="tr" sz="900"/>
              <a:t>1. Self-stigma can lead to concerns about how others perceive us when we open up about our struggles.</a:t>
            </a:r>
            <a:endParaRPr sz="900"/>
          </a:p>
          <a:p>
            <a:pPr indent="0" lvl="0" marL="0" rtl="0" algn="l">
              <a:spcBef>
                <a:spcPts val="0"/>
              </a:spcBef>
              <a:spcAft>
                <a:spcPts val="0"/>
              </a:spcAft>
              <a:buNone/>
            </a:pPr>
            <a:r>
              <a:rPr lang="tr" sz="900"/>
              <a:t>2. It's common to fear being judged as weak or different when sharing personal challenges.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tr" sz="900"/>
              <a:t>Try this:</a:t>
            </a:r>
            <a:endParaRPr sz="900"/>
          </a:p>
          <a:p>
            <a:pPr indent="0" lvl="0" marL="0" rtl="0" algn="l">
              <a:spcBef>
                <a:spcPts val="0"/>
              </a:spcBef>
              <a:spcAft>
                <a:spcPts val="0"/>
              </a:spcAft>
              <a:buNone/>
            </a:pPr>
            <a:r>
              <a:rPr lang="tr" sz="900"/>
              <a:t>1. Remember that opening up takes courage and strength, not weakness.</a:t>
            </a:r>
            <a:endParaRPr sz="900"/>
          </a:p>
          <a:p>
            <a:pPr indent="0" lvl="0" marL="0" rtl="0" algn="l">
              <a:spcBef>
                <a:spcPts val="0"/>
              </a:spcBef>
              <a:spcAft>
                <a:spcPts val="0"/>
              </a:spcAft>
              <a:buNone/>
            </a:pPr>
            <a:r>
              <a:rPr lang="tr" sz="900"/>
              <a:t>2. Choose someone you trust and feel comfortable with to share your feelings.</a:t>
            </a:r>
            <a:endParaRPr sz="900"/>
          </a:p>
          <a:p>
            <a:pPr indent="0" lvl="0" marL="0" rtl="0" algn="l">
              <a:spcBef>
                <a:spcPts val="0"/>
              </a:spcBef>
              <a:spcAft>
                <a:spcPts val="0"/>
              </a:spcAft>
              <a:buNone/>
            </a:pPr>
            <a:r>
              <a:rPr lang="tr" sz="900"/>
              <a:t>3. Start by sharing small bits of information to test the waters and gradually open up more.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tr" sz="900"/>
              <a:t>If you need more: How comfortable do you feel with the idea of opening up to someone about your feelings?</a:t>
            </a:r>
            <a:endParaRPr sz="900"/>
          </a:p>
        </p:txBody>
      </p:sp>
      <p:pic>
        <p:nvPicPr>
          <p:cNvPr id="286" name="Google Shape;286;p29"/>
          <p:cNvPicPr preferRelativeResize="0"/>
          <p:nvPr/>
        </p:nvPicPr>
        <p:blipFill rotWithShape="1">
          <a:blip r:embed="rId4">
            <a:alphaModFix/>
          </a:blip>
          <a:srcRect b="37035" l="64087" r="5168" t="16161"/>
          <a:stretch/>
        </p:blipFill>
        <p:spPr>
          <a:xfrm>
            <a:off x="7743450" y="1537600"/>
            <a:ext cx="1072525" cy="1156050"/>
          </a:xfrm>
          <a:prstGeom prst="rect">
            <a:avLst/>
          </a:prstGeom>
          <a:noFill/>
          <a:ln>
            <a:noFill/>
          </a:ln>
        </p:spPr>
      </p:pic>
      <p:grpSp>
        <p:nvGrpSpPr>
          <p:cNvPr id="287" name="Google Shape;287;p29"/>
          <p:cNvGrpSpPr/>
          <p:nvPr/>
        </p:nvGrpSpPr>
        <p:grpSpPr>
          <a:xfrm>
            <a:off x="7474913" y="4628198"/>
            <a:ext cx="1365635" cy="323875"/>
            <a:chOff x="775925" y="3648350"/>
            <a:chExt cx="2032800" cy="482100"/>
          </a:xfrm>
        </p:grpSpPr>
        <p:sp>
          <p:nvSpPr>
            <p:cNvPr id="288" name="Google Shape;288;p29"/>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289" name="Google Shape;289;p29"/>
            <p:cNvPicPr preferRelativeResize="0"/>
            <p:nvPr/>
          </p:nvPicPr>
          <p:blipFill rotWithShape="1">
            <a:blip r:embed="rId5">
              <a:alphaModFix/>
            </a:blip>
            <a:srcRect b="0" l="0" r="0" t="0"/>
            <a:stretch/>
          </p:blipFill>
          <p:spPr>
            <a:xfrm>
              <a:off x="826459" y="3692548"/>
              <a:ext cx="1915840" cy="401100"/>
            </a:xfrm>
            <a:prstGeom prst="rect">
              <a:avLst/>
            </a:prstGeom>
            <a:noFill/>
            <a:ln>
              <a:noFill/>
            </a:ln>
          </p:spPr>
        </p:pic>
      </p:grpSp>
      <p:pic>
        <p:nvPicPr>
          <p:cNvPr id="290" name="Google Shape;290;p29"/>
          <p:cNvPicPr preferRelativeResize="0"/>
          <p:nvPr/>
        </p:nvPicPr>
        <p:blipFill>
          <a:blip r:embed="rId6">
            <a:alphaModFix/>
          </a:blip>
          <a:stretch>
            <a:fillRect/>
          </a:stretch>
        </p:blipFill>
        <p:spPr>
          <a:xfrm>
            <a:off x="4848900" y="243600"/>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p:nvPr/>
        </p:nvSpPr>
        <p:spPr>
          <a:xfrm>
            <a:off x="41825" y="433125"/>
            <a:ext cx="52176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30"/>
          <p:cNvSpPr/>
          <p:nvPr/>
        </p:nvSpPr>
        <p:spPr>
          <a:xfrm>
            <a:off x="5156400" y="433125"/>
            <a:ext cx="39876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30"/>
          <p:cNvSpPr txBox="1"/>
          <p:nvPr/>
        </p:nvSpPr>
        <p:spPr>
          <a:xfrm>
            <a:off x="5694600" y="450375"/>
            <a:ext cx="2688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298" name="Google Shape;298;p30"/>
          <p:cNvSpPr txBox="1"/>
          <p:nvPr/>
        </p:nvSpPr>
        <p:spPr>
          <a:xfrm>
            <a:off x="165025" y="396525"/>
            <a:ext cx="528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Current Status</a:t>
            </a:r>
            <a:endParaRPr sz="2000">
              <a:solidFill>
                <a:srgbClr val="FF9900"/>
              </a:solidFill>
            </a:endParaRPr>
          </a:p>
        </p:txBody>
      </p:sp>
      <p:sp>
        <p:nvSpPr>
          <p:cNvPr id="299" name="Google Shape;299;p30"/>
          <p:cNvSpPr txBox="1"/>
          <p:nvPr/>
        </p:nvSpPr>
        <p:spPr>
          <a:xfrm>
            <a:off x="405625" y="1210025"/>
            <a:ext cx="7473300" cy="211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Char char="●"/>
            </a:pPr>
            <a:r>
              <a:rPr lang="tr" sz="1800">
                <a:solidFill>
                  <a:schemeClr val="lt2"/>
                </a:solidFill>
              </a:rPr>
              <a:t>It uses Open AI API (paid feature)</a:t>
            </a:r>
            <a:endParaRPr sz="1800">
              <a:solidFill>
                <a:schemeClr val="lt2"/>
              </a:solidFill>
            </a:endParaRPr>
          </a:p>
          <a:p>
            <a:pPr indent="-342900" lvl="0" marL="457200" rtl="0" algn="l">
              <a:lnSpc>
                <a:spcPct val="115000"/>
              </a:lnSpc>
              <a:spcBef>
                <a:spcPts val="0"/>
              </a:spcBef>
              <a:spcAft>
                <a:spcPts val="0"/>
              </a:spcAft>
              <a:buClr>
                <a:srgbClr val="FF9900"/>
              </a:buClr>
              <a:buSzPts val="1800"/>
              <a:buChar char="●"/>
            </a:pPr>
            <a:r>
              <a:rPr lang="tr" sz="1800">
                <a:solidFill>
                  <a:srgbClr val="FF9900"/>
                </a:solidFill>
              </a:rPr>
              <a:t>It needs more and more Academic Knowledge</a:t>
            </a:r>
            <a:endParaRPr sz="1800">
              <a:solidFill>
                <a:srgbClr val="FF9900"/>
              </a:solidFill>
            </a:endParaRPr>
          </a:p>
          <a:p>
            <a:pPr indent="-342900" lvl="1" marL="914400" rtl="0" algn="l">
              <a:lnSpc>
                <a:spcPct val="115000"/>
              </a:lnSpc>
              <a:spcBef>
                <a:spcPts val="0"/>
              </a:spcBef>
              <a:spcAft>
                <a:spcPts val="0"/>
              </a:spcAft>
              <a:buClr>
                <a:srgbClr val="FF9900"/>
              </a:buClr>
              <a:buSzPts val="1800"/>
              <a:buChar char="○"/>
            </a:pPr>
            <a:r>
              <a:rPr lang="tr" sz="1800">
                <a:solidFill>
                  <a:srgbClr val="FF9900"/>
                </a:solidFill>
              </a:rPr>
              <a:t>We are gonna integrate new data in the upcoming mobilities, Curaçao and Türkiye activities.</a:t>
            </a:r>
            <a:endParaRPr sz="1800">
              <a:solidFill>
                <a:srgbClr val="FF9900"/>
              </a:solidFill>
            </a:endParaRPr>
          </a:p>
          <a:p>
            <a:pPr indent="-342900" lvl="0" marL="457200" rtl="0" algn="l">
              <a:lnSpc>
                <a:spcPct val="115000"/>
              </a:lnSpc>
              <a:spcBef>
                <a:spcPts val="0"/>
              </a:spcBef>
              <a:spcAft>
                <a:spcPts val="0"/>
              </a:spcAft>
              <a:buClr>
                <a:schemeClr val="lt2"/>
              </a:buClr>
              <a:buSzPts val="1800"/>
              <a:buChar char="●"/>
            </a:pPr>
            <a:r>
              <a:rPr lang="tr" sz="1800">
                <a:solidFill>
                  <a:schemeClr val="lt2"/>
                </a:solidFill>
              </a:rPr>
              <a:t>We can design new features to make it richer</a:t>
            </a:r>
            <a:endParaRPr sz="1800">
              <a:solidFill>
                <a:schemeClr val="lt2"/>
              </a:solidFill>
            </a:endParaRPr>
          </a:p>
          <a:p>
            <a:pPr indent="-342900" lvl="0" marL="457200" rtl="0" algn="l">
              <a:lnSpc>
                <a:spcPct val="115000"/>
              </a:lnSpc>
              <a:spcBef>
                <a:spcPts val="0"/>
              </a:spcBef>
              <a:spcAft>
                <a:spcPts val="0"/>
              </a:spcAft>
              <a:buClr>
                <a:srgbClr val="FF9900"/>
              </a:buClr>
              <a:buSzPts val="1800"/>
              <a:buChar char="●"/>
            </a:pPr>
            <a:r>
              <a:rPr lang="tr" sz="1800">
                <a:solidFill>
                  <a:srgbClr val="FF9900"/>
                </a:solidFill>
              </a:rPr>
              <a:t>Ready to use</a:t>
            </a:r>
            <a:endParaRPr sz="1800">
              <a:solidFill>
                <a:srgbClr val="FF9900"/>
              </a:solidFill>
            </a:endParaRPr>
          </a:p>
          <a:p>
            <a:pPr indent="-342900" lvl="0" marL="457200" rtl="0" algn="l">
              <a:lnSpc>
                <a:spcPct val="115000"/>
              </a:lnSpc>
              <a:spcBef>
                <a:spcPts val="0"/>
              </a:spcBef>
              <a:spcAft>
                <a:spcPts val="0"/>
              </a:spcAft>
              <a:buClr>
                <a:schemeClr val="lt2"/>
              </a:buClr>
              <a:buSzPts val="1800"/>
              <a:buChar char="●"/>
            </a:pPr>
            <a:r>
              <a:rPr lang="tr" sz="1800">
                <a:solidFill>
                  <a:schemeClr val="lt2"/>
                </a:solidFill>
              </a:rPr>
              <a:t>We can publish on the app marketplaces</a:t>
            </a:r>
            <a:endParaRPr sz="1800">
              <a:solidFill>
                <a:schemeClr val="lt2"/>
              </a:solidFill>
            </a:endParaRPr>
          </a:p>
          <a:p>
            <a:pPr indent="-342900" lvl="1" marL="914400" rtl="0" algn="l">
              <a:lnSpc>
                <a:spcPct val="115000"/>
              </a:lnSpc>
              <a:spcBef>
                <a:spcPts val="0"/>
              </a:spcBef>
              <a:spcAft>
                <a:spcPts val="0"/>
              </a:spcAft>
              <a:buClr>
                <a:schemeClr val="lt2"/>
              </a:buClr>
              <a:buSzPts val="1800"/>
              <a:buChar char="○"/>
            </a:pPr>
            <a:r>
              <a:rPr lang="tr" sz="1800">
                <a:solidFill>
                  <a:schemeClr val="lt2"/>
                </a:solidFill>
              </a:rPr>
              <a:t>Google Play</a:t>
            </a:r>
            <a:endParaRPr sz="1800">
              <a:solidFill>
                <a:schemeClr val="lt2"/>
              </a:solidFill>
            </a:endParaRPr>
          </a:p>
          <a:p>
            <a:pPr indent="-342900" lvl="1" marL="914400" rtl="0" algn="l">
              <a:lnSpc>
                <a:spcPct val="115000"/>
              </a:lnSpc>
              <a:spcBef>
                <a:spcPts val="0"/>
              </a:spcBef>
              <a:spcAft>
                <a:spcPts val="0"/>
              </a:spcAft>
              <a:buClr>
                <a:schemeClr val="lt2"/>
              </a:buClr>
              <a:buSzPts val="1800"/>
              <a:buChar char="○"/>
            </a:pPr>
            <a:r>
              <a:rPr lang="tr" sz="1800">
                <a:solidFill>
                  <a:schemeClr val="lt2"/>
                </a:solidFill>
              </a:rPr>
              <a:t>App Store</a:t>
            </a:r>
            <a:endParaRPr sz="1800">
              <a:solidFill>
                <a:schemeClr val="lt2"/>
              </a:solidFill>
            </a:endParaRPr>
          </a:p>
        </p:txBody>
      </p:sp>
      <p:grpSp>
        <p:nvGrpSpPr>
          <p:cNvPr id="300" name="Google Shape;300;p30"/>
          <p:cNvGrpSpPr/>
          <p:nvPr/>
        </p:nvGrpSpPr>
        <p:grpSpPr>
          <a:xfrm>
            <a:off x="7474913" y="4628198"/>
            <a:ext cx="1365635" cy="323875"/>
            <a:chOff x="775925" y="3648350"/>
            <a:chExt cx="2032800" cy="482100"/>
          </a:xfrm>
        </p:grpSpPr>
        <p:sp>
          <p:nvSpPr>
            <p:cNvPr id="301" name="Google Shape;301;p30"/>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302" name="Google Shape;302;p30"/>
            <p:cNvPicPr preferRelativeResize="0"/>
            <p:nvPr/>
          </p:nvPicPr>
          <p:blipFill rotWithShape="1">
            <a:blip r:embed="rId3">
              <a:alphaModFix/>
            </a:blip>
            <a:srcRect b="0" l="0" r="0" t="0"/>
            <a:stretch/>
          </p:blipFill>
          <p:spPr>
            <a:xfrm>
              <a:off x="826459" y="3692548"/>
              <a:ext cx="1915840" cy="401100"/>
            </a:xfrm>
            <a:prstGeom prst="rect">
              <a:avLst/>
            </a:prstGeom>
            <a:noFill/>
            <a:ln>
              <a:noFill/>
            </a:ln>
          </p:spPr>
        </p:pic>
      </p:grpSp>
      <p:pic>
        <p:nvPicPr>
          <p:cNvPr id="303" name="Google Shape;303;p30"/>
          <p:cNvPicPr preferRelativeResize="0"/>
          <p:nvPr/>
        </p:nvPicPr>
        <p:blipFill>
          <a:blip r:embed="rId4">
            <a:alphaModFix/>
          </a:blip>
          <a:stretch>
            <a:fillRect/>
          </a:stretch>
        </p:blipFill>
        <p:spPr>
          <a:xfrm>
            <a:off x="4848900" y="243600"/>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408375" y="1909500"/>
            <a:ext cx="352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sz="2244"/>
              <a:t>Paper-Based New Feature Design</a:t>
            </a:r>
            <a:endParaRPr sz="2244"/>
          </a:p>
        </p:txBody>
      </p:sp>
      <p:grpSp>
        <p:nvGrpSpPr>
          <p:cNvPr id="309" name="Google Shape;309;p31"/>
          <p:cNvGrpSpPr/>
          <p:nvPr/>
        </p:nvGrpSpPr>
        <p:grpSpPr>
          <a:xfrm>
            <a:off x="7474913" y="4628198"/>
            <a:ext cx="1365635" cy="323875"/>
            <a:chOff x="775925" y="3648350"/>
            <a:chExt cx="2032800" cy="482100"/>
          </a:xfrm>
        </p:grpSpPr>
        <p:sp>
          <p:nvSpPr>
            <p:cNvPr id="310" name="Google Shape;310;p31"/>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311" name="Google Shape;311;p31"/>
            <p:cNvPicPr preferRelativeResize="0"/>
            <p:nvPr/>
          </p:nvPicPr>
          <p:blipFill rotWithShape="1">
            <a:blip r:embed="rId3">
              <a:alphaModFix/>
            </a:blip>
            <a:srcRect b="0" l="0" r="0" t="0"/>
            <a:stretch/>
          </p:blipFill>
          <p:spPr>
            <a:xfrm>
              <a:off x="826459" y="3692548"/>
              <a:ext cx="1915840" cy="401100"/>
            </a:xfrm>
            <a:prstGeom prst="rect">
              <a:avLst/>
            </a:prstGeom>
            <a:noFill/>
            <a:ln>
              <a:noFill/>
            </a:ln>
          </p:spPr>
        </p:pic>
      </p:grpSp>
      <p:pic>
        <p:nvPicPr>
          <p:cNvPr descr="New Feature - Banner, Speech Bubble, Label, Sticker, Ribbon Template. Vector Stock Illustration (Sağlayıcı: Getty Images)" id="312" name="Google Shape;312;p31"/>
          <p:cNvPicPr preferRelativeResize="0"/>
          <p:nvPr/>
        </p:nvPicPr>
        <p:blipFill>
          <a:blip r:embed="rId4">
            <a:alphaModFix/>
          </a:blip>
          <a:stretch>
            <a:fillRect/>
          </a:stretch>
        </p:blipFill>
        <p:spPr>
          <a:xfrm>
            <a:off x="4642171" y="1313075"/>
            <a:ext cx="4198323" cy="2517351"/>
          </a:xfrm>
          <a:prstGeom prst="rect">
            <a:avLst/>
          </a:prstGeom>
          <a:noFill/>
          <a:ln>
            <a:noFill/>
          </a:ln>
        </p:spPr>
      </p:pic>
      <p:sp>
        <p:nvSpPr>
          <p:cNvPr id="313" name="Google Shape;313;p31"/>
          <p:cNvSpPr/>
          <p:nvPr/>
        </p:nvSpPr>
        <p:spPr>
          <a:xfrm>
            <a:off x="41825" y="433125"/>
            <a:ext cx="52176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31"/>
          <p:cNvSpPr/>
          <p:nvPr/>
        </p:nvSpPr>
        <p:spPr>
          <a:xfrm>
            <a:off x="5156400" y="433125"/>
            <a:ext cx="39876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31"/>
          <p:cNvSpPr txBox="1"/>
          <p:nvPr/>
        </p:nvSpPr>
        <p:spPr>
          <a:xfrm>
            <a:off x="5383275" y="4503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solidFill>
                <a:srgbClr val="073763"/>
              </a:solidFill>
            </a:endParaRPr>
          </a:p>
        </p:txBody>
      </p:sp>
      <p:sp>
        <p:nvSpPr>
          <p:cNvPr id="316" name="Google Shape;316;p31"/>
          <p:cNvSpPr txBox="1"/>
          <p:nvPr/>
        </p:nvSpPr>
        <p:spPr>
          <a:xfrm>
            <a:off x="165025" y="396525"/>
            <a:ext cx="528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Group Work</a:t>
            </a:r>
            <a:endParaRPr sz="2000">
              <a:solidFill>
                <a:srgbClr val="FF9900"/>
              </a:solidFill>
            </a:endParaRPr>
          </a:p>
        </p:txBody>
      </p:sp>
      <p:pic>
        <p:nvPicPr>
          <p:cNvPr id="317" name="Google Shape;317;p31"/>
          <p:cNvPicPr preferRelativeResize="0"/>
          <p:nvPr/>
        </p:nvPicPr>
        <p:blipFill>
          <a:blip r:embed="rId5">
            <a:alphaModFix/>
          </a:blip>
          <a:stretch>
            <a:fillRect/>
          </a:stretch>
        </p:blipFill>
        <p:spPr>
          <a:xfrm>
            <a:off x="4848900" y="243600"/>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grpSp>
        <p:nvGrpSpPr>
          <p:cNvPr id="62" name="Google Shape;62;p14"/>
          <p:cNvGrpSpPr/>
          <p:nvPr/>
        </p:nvGrpSpPr>
        <p:grpSpPr>
          <a:xfrm>
            <a:off x="6934850" y="4436325"/>
            <a:ext cx="2032800" cy="513600"/>
            <a:chOff x="7119900" y="4634150"/>
            <a:chExt cx="2032800" cy="513600"/>
          </a:xfrm>
        </p:grpSpPr>
        <p:sp>
          <p:nvSpPr>
            <p:cNvPr id="63" name="Google Shape;63;p14"/>
            <p:cNvSpPr/>
            <p:nvPr/>
          </p:nvSpPr>
          <p:spPr>
            <a:xfrm>
              <a:off x="7119900" y="4634150"/>
              <a:ext cx="2032800" cy="513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 name="Google Shape;64;p14"/>
            <p:cNvPicPr preferRelativeResize="0"/>
            <p:nvPr/>
          </p:nvPicPr>
          <p:blipFill rotWithShape="1">
            <a:blip r:embed="rId3">
              <a:alphaModFix/>
            </a:blip>
            <a:srcRect b="0" l="0" r="0" t="0"/>
            <a:stretch/>
          </p:blipFill>
          <p:spPr>
            <a:xfrm>
              <a:off x="7170434" y="4678348"/>
              <a:ext cx="1915840" cy="401100"/>
            </a:xfrm>
            <a:prstGeom prst="rect">
              <a:avLst/>
            </a:prstGeom>
            <a:noFill/>
            <a:ln>
              <a:noFill/>
            </a:ln>
          </p:spPr>
        </p:pic>
      </p:grpSp>
      <p:sp>
        <p:nvSpPr>
          <p:cNvPr id="65" name="Google Shape;65;p14"/>
          <p:cNvSpPr txBox="1"/>
          <p:nvPr/>
        </p:nvSpPr>
        <p:spPr>
          <a:xfrm>
            <a:off x="261675" y="274847"/>
            <a:ext cx="4874400" cy="624900"/>
          </a:xfrm>
          <a:prstGeom prst="rect">
            <a:avLst/>
          </a:prstGeom>
          <a:noFill/>
          <a:ln>
            <a:noFill/>
          </a:ln>
        </p:spPr>
        <p:txBody>
          <a:bodyPr anchorCtr="0" anchor="t" bIns="25900" lIns="51800" spcFirstLastPara="1" rIns="51800" wrap="square" tIns="25900">
            <a:spAutoFit/>
          </a:bodyPr>
          <a:lstStyle/>
          <a:p>
            <a:pPr indent="0" lvl="0" marL="0" rtl="0" algn="l">
              <a:lnSpc>
                <a:spcPct val="115000"/>
              </a:lnSpc>
              <a:spcBef>
                <a:spcPts val="0"/>
              </a:spcBef>
              <a:spcAft>
                <a:spcPts val="0"/>
              </a:spcAft>
              <a:buNone/>
            </a:pPr>
            <a:r>
              <a:rPr b="1" lang="tr" sz="2000">
                <a:solidFill>
                  <a:srgbClr val="FFC000"/>
                </a:solidFill>
              </a:rPr>
              <a:t>Tackling Self Stigma Together</a:t>
            </a:r>
            <a:br>
              <a:rPr b="1" lang="tr" sz="2000">
                <a:solidFill>
                  <a:srgbClr val="FFC000"/>
                </a:solidFill>
              </a:rPr>
            </a:br>
            <a:r>
              <a:rPr lang="tr" sz="1419">
                <a:solidFill>
                  <a:srgbClr val="FFC000"/>
                </a:solidFill>
                <a:latin typeface="Helvetica Neue"/>
                <a:ea typeface="Helvetica Neue"/>
                <a:cs typeface="Helvetica Neue"/>
                <a:sym typeface="Helvetica Neue"/>
              </a:rPr>
              <a:t>August 25-29, 2025 - Sevilla, SPAIN</a:t>
            </a:r>
            <a:endParaRPr sz="1193">
              <a:solidFill>
                <a:srgbClr val="FFC000"/>
              </a:solidFill>
            </a:endParaRPr>
          </a:p>
        </p:txBody>
      </p:sp>
      <p:sp>
        <p:nvSpPr>
          <p:cNvPr id="66" name="Google Shape;66;p14"/>
          <p:cNvSpPr txBox="1"/>
          <p:nvPr/>
        </p:nvSpPr>
        <p:spPr>
          <a:xfrm>
            <a:off x="7500373" y="2013750"/>
            <a:ext cx="1341300" cy="558000"/>
          </a:xfrm>
          <a:prstGeom prst="rect">
            <a:avLst/>
          </a:prstGeom>
          <a:noFill/>
          <a:ln>
            <a:noFill/>
          </a:ln>
        </p:spPr>
        <p:txBody>
          <a:bodyPr anchorCtr="0" anchor="t" bIns="25900" lIns="51800" spcFirstLastPara="1" rIns="51800" wrap="square" tIns="25900">
            <a:spAutoFit/>
          </a:bodyPr>
          <a:lstStyle/>
          <a:p>
            <a:pPr indent="0" lvl="0" marL="0" marR="0" rtl="0" algn="r">
              <a:spcBef>
                <a:spcPts val="0"/>
              </a:spcBef>
              <a:spcAft>
                <a:spcPts val="0"/>
              </a:spcAft>
              <a:buClr>
                <a:srgbClr val="FFC000"/>
              </a:buClr>
              <a:buSzPts val="2266"/>
              <a:buFont typeface="Helvetica Neue"/>
              <a:buNone/>
            </a:pPr>
            <a:r>
              <a:rPr lang="tr" sz="2266">
                <a:solidFill>
                  <a:srgbClr val="FFC000"/>
                </a:solidFill>
                <a:latin typeface="Helvetica Neue"/>
                <a:ea typeface="Helvetica Neue"/>
                <a:cs typeface="Helvetica Neue"/>
                <a:sym typeface="Helvetica Neue"/>
              </a:rPr>
              <a:t>Sevilla</a:t>
            </a:r>
            <a:endParaRPr sz="1019">
              <a:solidFill>
                <a:srgbClr val="FFC000"/>
              </a:solidFill>
              <a:latin typeface="Helvetica Neue"/>
              <a:ea typeface="Helvetica Neue"/>
              <a:cs typeface="Helvetica Neue"/>
              <a:sym typeface="Helvetica Neue"/>
            </a:endParaRPr>
          </a:p>
          <a:p>
            <a:pPr indent="0" lvl="0" marL="0" marR="0" rtl="0" algn="r">
              <a:spcBef>
                <a:spcPts val="0"/>
              </a:spcBef>
              <a:spcAft>
                <a:spcPts val="0"/>
              </a:spcAft>
              <a:buClr>
                <a:srgbClr val="FFC000"/>
              </a:buClr>
              <a:buSzPts val="1020"/>
              <a:buFont typeface="Helvetica Neue"/>
              <a:buNone/>
            </a:pPr>
            <a:r>
              <a:rPr lang="tr" sz="1019">
                <a:solidFill>
                  <a:srgbClr val="FFC000"/>
                </a:solidFill>
                <a:latin typeface="Helvetica Neue"/>
                <a:ea typeface="Helvetica Neue"/>
                <a:cs typeface="Helvetica Neue"/>
                <a:sym typeface="Helvetica Neue"/>
              </a:rPr>
              <a:t>August 25-29, 2025</a:t>
            </a:r>
            <a:endParaRPr sz="1019">
              <a:solidFill>
                <a:srgbClr val="FFC000"/>
              </a:solidFill>
              <a:latin typeface="Helvetica Neue"/>
              <a:ea typeface="Helvetica Neue"/>
              <a:cs typeface="Helvetica Neue"/>
              <a:sym typeface="Helvetica Neue"/>
            </a:endParaRPr>
          </a:p>
        </p:txBody>
      </p:sp>
      <p:sp>
        <p:nvSpPr>
          <p:cNvPr id="67" name="Google Shape;67;p14"/>
          <p:cNvSpPr txBox="1"/>
          <p:nvPr/>
        </p:nvSpPr>
        <p:spPr>
          <a:xfrm>
            <a:off x="261675" y="1319875"/>
            <a:ext cx="5088300" cy="276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i="1" lang="tr" sz="1700">
                <a:solidFill>
                  <a:schemeClr val="dk1"/>
                </a:solidFill>
              </a:rPr>
              <a:t>Workshop, introduction to the Artificial Intelligence applications</a:t>
            </a:r>
            <a:endParaRPr b="1" sz="1500">
              <a:solidFill>
                <a:schemeClr val="dk1"/>
              </a:solidFill>
            </a:endParaRPr>
          </a:p>
          <a:p>
            <a:pPr indent="-323850" lvl="0" marL="457200" rtl="0" algn="l">
              <a:lnSpc>
                <a:spcPct val="115000"/>
              </a:lnSpc>
              <a:spcBef>
                <a:spcPts val="1800"/>
              </a:spcBef>
              <a:spcAft>
                <a:spcPts val="0"/>
              </a:spcAft>
              <a:buClr>
                <a:schemeClr val="dk1"/>
              </a:buClr>
              <a:buSzPts val="1500"/>
              <a:buAutoNum type="arabicPeriod"/>
            </a:pPr>
            <a:r>
              <a:rPr b="1" lang="tr" sz="1500">
                <a:solidFill>
                  <a:schemeClr val="dk1"/>
                </a:solidFill>
              </a:rPr>
              <a:t>True or False</a:t>
            </a:r>
            <a:r>
              <a:rPr b="1" lang="tr" sz="1500">
                <a:solidFill>
                  <a:schemeClr val="dk1"/>
                </a:solidFill>
              </a:rPr>
              <a:t>?</a:t>
            </a:r>
            <a:r>
              <a:rPr b="1" lang="tr" sz="1500">
                <a:solidFill>
                  <a:schemeClr val="dk1"/>
                </a:solidFill>
              </a:rPr>
              <a:t> </a:t>
            </a:r>
            <a:r>
              <a:rPr b="1" lang="tr" sz="1500">
                <a:solidFill>
                  <a:schemeClr val="dk1"/>
                </a:solidFill>
              </a:rPr>
              <a:t>– </a:t>
            </a:r>
            <a:r>
              <a:rPr b="1" lang="tr" sz="1500">
                <a:solidFill>
                  <a:schemeClr val="dk1"/>
                </a:solidFill>
              </a:rPr>
              <a:t>Quiz (10 min)</a:t>
            </a:r>
            <a:endParaRPr b="1"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tr" sz="1500">
                <a:solidFill>
                  <a:schemeClr val="dk1"/>
                </a:solidFill>
              </a:rPr>
              <a:t>Expectations &amp; Concerns Card (10 min)</a:t>
            </a:r>
            <a:endParaRPr b="1"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tr" sz="1500">
                <a:solidFill>
                  <a:schemeClr val="dk1"/>
                </a:solidFill>
              </a:rPr>
              <a:t>Quick Idea Hunt (5 min)</a:t>
            </a:r>
            <a:endParaRPr b="1"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tr" sz="1500">
                <a:solidFill>
                  <a:schemeClr val="dk1"/>
                </a:solidFill>
              </a:rPr>
              <a:t>Prototype Introduction &amp; Testing (20 min)</a:t>
            </a:r>
            <a:endParaRPr b="1"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tr" sz="1500">
                <a:solidFill>
                  <a:schemeClr val="dk1"/>
                </a:solidFill>
              </a:rPr>
              <a:t>What we need? Upcoming todo list (5 min)</a:t>
            </a:r>
            <a:endParaRPr b="1"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tr" sz="1500">
                <a:solidFill>
                  <a:schemeClr val="dk1"/>
                </a:solidFill>
              </a:rPr>
              <a:t>Paper-Based New Feature Design (30 min)</a:t>
            </a:r>
            <a:endParaRPr b="1"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tr" sz="1500">
                <a:solidFill>
                  <a:schemeClr val="dk1"/>
                </a:solidFill>
              </a:rPr>
              <a:t>Sharing &amp; Group Presentation (40 min)</a:t>
            </a:r>
            <a:endParaRPr b="1" sz="1500">
              <a:solidFill>
                <a:schemeClr val="dk1"/>
              </a:solidFill>
            </a:endParaRPr>
          </a:p>
        </p:txBody>
      </p:sp>
      <p:pic>
        <p:nvPicPr>
          <p:cNvPr id="68" name="Google Shape;68;p14"/>
          <p:cNvPicPr preferRelativeResize="0"/>
          <p:nvPr/>
        </p:nvPicPr>
        <p:blipFill>
          <a:blip r:embed="rId4">
            <a:alphaModFix/>
          </a:blip>
          <a:stretch>
            <a:fillRect/>
          </a:stretch>
        </p:blipFill>
        <p:spPr>
          <a:xfrm>
            <a:off x="7881075" y="274850"/>
            <a:ext cx="960600" cy="960600"/>
          </a:xfrm>
          <a:prstGeom prst="rect">
            <a:avLst/>
          </a:prstGeom>
          <a:noFill/>
          <a:ln cap="flat" cmpd="sng" w="38100">
            <a:solidFill>
              <a:srgbClr val="FFC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the word kahoot is on a purple background with two triangles (Sağlayıcı: Tenor)" id="73" name="Google Shape;73;p15"/>
          <p:cNvPicPr preferRelativeResize="0"/>
          <p:nvPr/>
        </p:nvPicPr>
        <p:blipFill>
          <a:blip r:embed="rId3">
            <a:alphaModFix/>
          </a:blip>
          <a:stretch>
            <a:fillRect/>
          </a:stretch>
        </p:blipFill>
        <p:spPr>
          <a:xfrm>
            <a:off x="343600" y="1646025"/>
            <a:ext cx="4462876" cy="2491325"/>
          </a:xfrm>
          <a:prstGeom prst="rect">
            <a:avLst/>
          </a:prstGeom>
          <a:noFill/>
          <a:ln>
            <a:noFill/>
          </a:ln>
        </p:spPr>
      </p:pic>
      <p:pic>
        <p:nvPicPr>
          <p:cNvPr id="74" name="Google Shape;74;p15"/>
          <p:cNvPicPr preferRelativeResize="0"/>
          <p:nvPr/>
        </p:nvPicPr>
        <p:blipFill>
          <a:blip r:embed="rId4">
            <a:alphaModFix/>
          </a:blip>
          <a:stretch>
            <a:fillRect/>
          </a:stretch>
        </p:blipFill>
        <p:spPr>
          <a:xfrm>
            <a:off x="5777925" y="1682013"/>
            <a:ext cx="2419350" cy="2419350"/>
          </a:xfrm>
          <a:prstGeom prst="rect">
            <a:avLst/>
          </a:prstGeom>
          <a:noFill/>
          <a:ln>
            <a:noFill/>
          </a:ln>
        </p:spPr>
      </p:pic>
      <p:grpSp>
        <p:nvGrpSpPr>
          <p:cNvPr id="75" name="Google Shape;75;p15"/>
          <p:cNvGrpSpPr/>
          <p:nvPr/>
        </p:nvGrpSpPr>
        <p:grpSpPr>
          <a:xfrm>
            <a:off x="7474913" y="4628198"/>
            <a:ext cx="1365635" cy="323875"/>
            <a:chOff x="775925" y="3648350"/>
            <a:chExt cx="2032800" cy="482100"/>
          </a:xfrm>
        </p:grpSpPr>
        <p:sp>
          <p:nvSpPr>
            <p:cNvPr id="76" name="Google Shape;76;p15"/>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77" name="Google Shape;77;p15"/>
            <p:cNvPicPr preferRelativeResize="0"/>
            <p:nvPr/>
          </p:nvPicPr>
          <p:blipFill rotWithShape="1">
            <a:blip r:embed="rId5">
              <a:alphaModFix/>
            </a:blip>
            <a:srcRect b="0" l="0" r="0" t="0"/>
            <a:stretch/>
          </p:blipFill>
          <p:spPr>
            <a:xfrm>
              <a:off x="826459" y="3692548"/>
              <a:ext cx="1915840" cy="401100"/>
            </a:xfrm>
            <a:prstGeom prst="rect">
              <a:avLst/>
            </a:prstGeom>
            <a:noFill/>
            <a:ln>
              <a:noFill/>
            </a:ln>
          </p:spPr>
        </p:pic>
      </p:grpSp>
      <p:sp>
        <p:nvSpPr>
          <p:cNvPr id="78" name="Google Shape;78;p15"/>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5"/>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5"/>
          <p:cNvSpPr txBox="1"/>
          <p:nvPr/>
        </p:nvSpPr>
        <p:spPr>
          <a:xfrm>
            <a:off x="165025" y="396525"/>
            <a:ext cx="4606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True or False? – Quiz</a:t>
            </a:r>
            <a:endParaRPr sz="2000">
              <a:solidFill>
                <a:srgbClr val="FF9900"/>
              </a:solidFill>
            </a:endParaRPr>
          </a:p>
        </p:txBody>
      </p:sp>
      <p:pic>
        <p:nvPicPr>
          <p:cNvPr id="81" name="Google Shape;81;p15"/>
          <p:cNvPicPr preferRelativeResize="0"/>
          <p:nvPr/>
        </p:nvPicPr>
        <p:blipFill>
          <a:blip r:embed="rId6">
            <a:alphaModFix/>
          </a:blip>
          <a:stretch>
            <a:fillRect/>
          </a:stretch>
        </p:blipFill>
        <p:spPr>
          <a:xfrm>
            <a:off x="4165138"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Expectations Rising High Hopes Road Arrow Word 3d Illustration (Sağlayıcı: Getty Images)" id="86" name="Google Shape;86;p16"/>
          <p:cNvPicPr preferRelativeResize="0"/>
          <p:nvPr/>
        </p:nvPicPr>
        <p:blipFill>
          <a:blip r:embed="rId3">
            <a:alphaModFix/>
          </a:blip>
          <a:stretch>
            <a:fillRect/>
          </a:stretch>
        </p:blipFill>
        <p:spPr>
          <a:xfrm>
            <a:off x="311699" y="1647962"/>
            <a:ext cx="3902024" cy="2425425"/>
          </a:xfrm>
          <a:prstGeom prst="rect">
            <a:avLst/>
          </a:prstGeom>
          <a:noFill/>
          <a:ln>
            <a:noFill/>
          </a:ln>
        </p:spPr>
      </p:pic>
      <p:pic>
        <p:nvPicPr>
          <p:cNvPr descr="Concern - Speech bubble and megaphone on white background (Sağlayıcı: Getty Images)" id="87" name="Google Shape;87;p16"/>
          <p:cNvPicPr preferRelativeResize="0"/>
          <p:nvPr/>
        </p:nvPicPr>
        <p:blipFill>
          <a:blip r:embed="rId4">
            <a:alphaModFix/>
          </a:blip>
          <a:stretch>
            <a:fillRect/>
          </a:stretch>
        </p:blipFill>
        <p:spPr>
          <a:xfrm>
            <a:off x="5072082" y="1647950"/>
            <a:ext cx="3760220" cy="2425425"/>
          </a:xfrm>
          <a:prstGeom prst="rect">
            <a:avLst/>
          </a:prstGeom>
          <a:noFill/>
          <a:ln>
            <a:noFill/>
          </a:ln>
        </p:spPr>
      </p:pic>
      <p:grpSp>
        <p:nvGrpSpPr>
          <p:cNvPr id="88" name="Google Shape;88;p16"/>
          <p:cNvGrpSpPr/>
          <p:nvPr/>
        </p:nvGrpSpPr>
        <p:grpSpPr>
          <a:xfrm>
            <a:off x="7474913" y="4628198"/>
            <a:ext cx="1365635" cy="323875"/>
            <a:chOff x="775925" y="3648350"/>
            <a:chExt cx="2032800" cy="482100"/>
          </a:xfrm>
        </p:grpSpPr>
        <p:sp>
          <p:nvSpPr>
            <p:cNvPr id="89" name="Google Shape;89;p16"/>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90" name="Google Shape;90;p16"/>
            <p:cNvPicPr preferRelativeResize="0"/>
            <p:nvPr/>
          </p:nvPicPr>
          <p:blipFill rotWithShape="1">
            <a:blip r:embed="rId5">
              <a:alphaModFix/>
            </a:blip>
            <a:srcRect b="0" l="0" r="0" t="0"/>
            <a:stretch/>
          </p:blipFill>
          <p:spPr>
            <a:xfrm>
              <a:off x="826459" y="3692548"/>
              <a:ext cx="1915840" cy="401100"/>
            </a:xfrm>
            <a:prstGeom prst="rect">
              <a:avLst/>
            </a:prstGeom>
            <a:noFill/>
            <a:ln>
              <a:noFill/>
            </a:ln>
          </p:spPr>
        </p:pic>
      </p:grpSp>
      <p:sp>
        <p:nvSpPr>
          <p:cNvPr id="91" name="Google Shape;91;p16"/>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6"/>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6"/>
          <p:cNvSpPr txBox="1"/>
          <p:nvPr/>
        </p:nvSpPr>
        <p:spPr>
          <a:xfrm>
            <a:off x="165025" y="396525"/>
            <a:ext cx="4606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Expectations &amp; Concerns Card</a:t>
            </a:r>
            <a:endParaRPr sz="2000">
              <a:solidFill>
                <a:srgbClr val="FF9900"/>
              </a:solidFill>
            </a:endParaRPr>
          </a:p>
        </p:txBody>
      </p:sp>
      <p:pic>
        <p:nvPicPr>
          <p:cNvPr id="94" name="Google Shape;94;p16"/>
          <p:cNvPicPr preferRelativeResize="0"/>
          <p:nvPr/>
        </p:nvPicPr>
        <p:blipFill>
          <a:blip r:embed="rId6">
            <a:alphaModFix/>
          </a:blip>
          <a:stretch>
            <a:fillRect/>
          </a:stretch>
        </p:blipFill>
        <p:spPr>
          <a:xfrm>
            <a:off x="4165138"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Communication Creative Thinking Ideas Concept (Sağlayıcı: Getty Images)" id="99" name="Google Shape;99;p17"/>
          <p:cNvPicPr preferRelativeResize="0"/>
          <p:nvPr/>
        </p:nvPicPr>
        <p:blipFill>
          <a:blip r:embed="rId3">
            <a:alphaModFix/>
          </a:blip>
          <a:stretch>
            <a:fillRect/>
          </a:stretch>
        </p:blipFill>
        <p:spPr>
          <a:xfrm>
            <a:off x="398925" y="1017725"/>
            <a:ext cx="5594476" cy="3354500"/>
          </a:xfrm>
          <a:prstGeom prst="rect">
            <a:avLst/>
          </a:prstGeom>
          <a:noFill/>
          <a:ln>
            <a:noFill/>
          </a:ln>
        </p:spPr>
      </p:pic>
      <p:grpSp>
        <p:nvGrpSpPr>
          <p:cNvPr id="100" name="Google Shape;100;p17"/>
          <p:cNvGrpSpPr/>
          <p:nvPr/>
        </p:nvGrpSpPr>
        <p:grpSpPr>
          <a:xfrm>
            <a:off x="7474913" y="4628198"/>
            <a:ext cx="1365635" cy="323875"/>
            <a:chOff x="775925" y="3648350"/>
            <a:chExt cx="2032800" cy="482100"/>
          </a:xfrm>
        </p:grpSpPr>
        <p:sp>
          <p:nvSpPr>
            <p:cNvPr id="101" name="Google Shape;101;p17"/>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102" name="Google Shape;102;p17"/>
            <p:cNvPicPr preferRelativeResize="0"/>
            <p:nvPr/>
          </p:nvPicPr>
          <p:blipFill rotWithShape="1">
            <a:blip r:embed="rId4">
              <a:alphaModFix/>
            </a:blip>
            <a:srcRect b="0" l="0" r="0" t="0"/>
            <a:stretch/>
          </p:blipFill>
          <p:spPr>
            <a:xfrm>
              <a:off x="826459" y="3692548"/>
              <a:ext cx="1915840" cy="401100"/>
            </a:xfrm>
            <a:prstGeom prst="rect">
              <a:avLst/>
            </a:prstGeom>
            <a:noFill/>
            <a:ln>
              <a:noFill/>
            </a:ln>
          </p:spPr>
        </p:pic>
      </p:grpSp>
      <p:sp>
        <p:nvSpPr>
          <p:cNvPr id="103" name="Google Shape;103;p17"/>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7"/>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7"/>
          <p:cNvSpPr txBox="1"/>
          <p:nvPr/>
        </p:nvSpPr>
        <p:spPr>
          <a:xfrm>
            <a:off x="165025" y="396525"/>
            <a:ext cx="4606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Quick Idea Hunt</a:t>
            </a:r>
            <a:endParaRPr sz="2000">
              <a:solidFill>
                <a:srgbClr val="FF9900"/>
              </a:solidFill>
            </a:endParaRPr>
          </a:p>
        </p:txBody>
      </p:sp>
      <p:pic>
        <p:nvPicPr>
          <p:cNvPr id="106" name="Google Shape;106;p17"/>
          <p:cNvPicPr preferRelativeResize="0"/>
          <p:nvPr/>
        </p:nvPicPr>
        <p:blipFill>
          <a:blip r:embed="rId5">
            <a:alphaModFix/>
          </a:blip>
          <a:stretch>
            <a:fillRect/>
          </a:stretch>
        </p:blipFill>
        <p:spPr>
          <a:xfrm>
            <a:off x="4165138"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4426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Prototype Introduction &amp; Testing</a:t>
            </a:r>
            <a:endParaRPr/>
          </a:p>
        </p:txBody>
      </p:sp>
      <p:pic>
        <p:nvPicPr>
          <p:cNvPr descr="Web developer workplace with sketches of mobile application on wooden table. Flat lay, Top view. (Sağlayıcı: Getty Images)" id="112" name="Google Shape;112;p18"/>
          <p:cNvPicPr preferRelativeResize="0"/>
          <p:nvPr/>
        </p:nvPicPr>
        <p:blipFill>
          <a:blip r:embed="rId3">
            <a:alphaModFix/>
          </a:blip>
          <a:stretch>
            <a:fillRect/>
          </a:stretch>
        </p:blipFill>
        <p:spPr>
          <a:xfrm>
            <a:off x="311700" y="1152475"/>
            <a:ext cx="5603149" cy="3149050"/>
          </a:xfrm>
          <a:prstGeom prst="rect">
            <a:avLst/>
          </a:prstGeom>
          <a:noFill/>
          <a:ln>
            <a:noFill/>
          </a:ln>
        </p:spPr>
      </p:pic>
      <p:pic>
        <p:nvPicPr>
          <p:cNvPr id="113" name="Google Shape;113;p18"/>
          <p:cNvPicPr preferRelativeResize="0"/>
          <p:nvPr/>
        </p:nvPicPr>
        <p:blipFill>
          <a:blip r:embed="rId4">
            <a:alphaModFix/>
          </a:blip>
          <a:stretch>
            <a:fillRect/>
          </a:stretch>
        </p:blipFill>
        <p:spPr>
          <a:xfrm>
            <a:off x="6145775" y="1377175"/>
            <a:ext cx="2845825" cy="2845825"/>
          </a:xfrm>
          <a:prstGeom prst="rect">
            <a:avLst/>
          </a:prstGeom>
          <a:noFill/>
          <a:ln>
            <a:noFill/>
          </a:ln>
        </p:spPr>
      </p:pic>
      <p:grpSp>
        <p:nvGrpSpPr>
          <p:cNvPr id="114" name="Google Shape;114;p18"/>
          <p:cNvGrpSpPr/>
          <p:nvPr/>
        </p:nvGrpSpPr>
        <p:grpSpPr>
          <a:xfrm>
            <a:off x="7474913" y="4628198"/>
            <a:ext cx="1365635" cy="323875"/>
            <a:chOff x="775925" y="3648350"/>
            <a:chExt cx="2032800" cy="482100"/>
          </a:xfrm>
        </p:grpSpPr>
        <p:sp>
          <p:nvSpPr>
            <p:cNvPr id="115" name="Google Shape;115;p18"/>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116" name="Google Shape;116;p18"/>
            <p:cNvPicPr preferRelativeResize="0"/>
            <p:nvPr/>
          </p:nvPicPr>
          <p:blipFill rotWithShape="1">
            <a:blip r:embed="rId5">
              <a:alphaModFix/>
            </a:blip>
            <a:srcRect b="0" l="0" r="0" t="0"/>
            <a:stretch/>
          </p:blipFill>
          <p:spPr>
            <a:xfrm>
              <a:off x="826459" y="3692548"/>
              <a:ext cx="1915840" cy="401100"/>
            </a:xfrm>
            <a:prstGeom prst="rect">
              <a:avLst/>
            </a:prstGeom>
            <a:noFill/>
            <a:ln>
              <a:noFill/>
            </a:ln>
          </p:spPr>
        </p:pic>
      </p:grpSp>
      <p:sp>
        <p:nvSpPr>
          <p:cNvPr id="117" name="Google Shape;117;p18"/>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8"/>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8"/>
          <p:cNvSpPr txBox="1"/>
          <p:nvPr/>
        </p:nvSpPr>
        <p:spPr>
          <a:xfrm>
            <a:off x="165025" y="396525"/>
            <a:ext cx="46065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Prototype Introduction &amp; Testing</a:t>
            </a:r>
            <a:endParaRPr sz="2000">
              <a:solidFill>
                <a:srgbClr val="FF9900"/>
              </a:solidFill>
            </a:endParaRPr>
          </a:p>
        </p:txBody>
      </p:sp>
      <p:pic>
        <p:nvPicPr>
          <p:cNvPr id="120" name="Google Shape;120;p18"/>
          <p:cNvPicPr preferRelativeResize="0"/>
          <p:nvPr/>
        </p:nvPicPr>
        <p:blipFill>
          <a:blip r:embed="rId6">
            <a:alphaModFix/>
          </a:blip>
          <a:stretch>
            <a:fillRect/>
          </a:stretch>
        </p:blipFill>
        <p:spPr>
          <a:xfrm>
            <a:off x="4165138"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6" name="Google Shape;126;p19"/>
          <p:cNvPicPr preferRelativeResize="0"/>
          <p:nvPr/>
        </p:nvPicPr>
        <p:blipFill rotWithShape="1">
          <a:blip r:embed="rId3">
            <a:alphaModFix/>
          </a:blip>
          <a:srcRect b="21550" l="27698" r="0" t="0"/>
          <a:stretch/>
        </p:blipFill>
        <p:spPr>
          <a:xfrm>
            <a:off x="626975" y="1204500"/>
            <a:ext cx="3945025" cy="3030625"/>
          </a:xfrm>
          <a:prstGeom prst="rect">
            <a:avLst/>
          </a:prstGeom>
          <a:noFill/>
          <a:ln>
            <a:noFill/>
          </a:ln>
        </p:spPr>
      </p:pic>
      <p:sp>
        <p:nvSpPr>
          <p:cNvPr id="127" name="Google Shape;127;p19"/>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9"/>
          <p:cNvSpPr txBox="1"/>
          <p:nvPr/>
        </p:nvSpPr>
        <p:spPr>
          <a:xfrm>
            <a:off x="4978875" y="450375"/>
            <a:ext cx="2881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129" name="Google Shape;129;p19"/>
          <p:cNvSpPr txBox="1"/>
          <p:nvPr/>
        </p:nvSpPr>
        <p:spPr>
          <a:xfrm>
            <a:off x="165025" y="3965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App Name &amp; Icon</a:t>
            </a:r>
            <a:endParaRPr/>
          </a:p>
        </p:txBody>
      </p:sp>
      <p:grpSp>
        <p:nvGrpSpPr>
          <p:cNvPr id="130" name="Google Shape;130;p19"/>
          <p:cNvGrpSpPr/>
          <p:nvPr/>
        </p:nvGrpSpPr>
        <p:grpSpPr>
          <a:xfrm>
            <a:off x="7474913" y="4628198"/>
            <a:ext cx="1365635" cy="323875"/>
            <a:chOff x="775925" y="3648350"/>
            <a:chExt cx="2032800" cy="482100"/>
          </a:xfrm>
        </p:grpSpPr>
        <p:sp>
          <p:nvSpPr>
            <p:cNvPr id="131" name="Google Shape;131;p19"/>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132" name="Google Shape;132;p19"/>
            <p:cNvPicPr preferRelativeResize="0"/>
            <p:nvPr/>
          </p:nvPicPr>
          <p:blipFill rotWithShape="1">
            <a:blip r:embed="rId4">
              <a:alphaModFix/>
            </a:blip>
            <a:srcRect b="0" l="0" r="0" t="0"/>
            <a:stretch/>
          </p:blipFill>
          <p:spPr>
            <a:xfrm>
              <a:off x="826459" y="3692548"/>
              <a:ext cx="1915840" cy="401100"/>
            </a:xfrm>
            <a:prstGeom prst="rect">
              <a:avLst/>
            </a:prstGeom>
            <a:noFill/>
            <a:ln>
              <a:noFill/>
            </a:ln>
          </p:spPr>
        </p:pic>
      </p:grpSp>
      <p:pic>
        <p:nvPicPr>
          <p:cNvPr id="133" name="Google Shape;133;p19"/>
          <p:cNvPicPr preferRelativeResize="0"/>
          <p:nvPr/>
        </p:nvPicPr>
        <p:blipFill>
          <a:blip r:embed="rId5">
            <a:alphaModFix/>
          </a:blip>
          <a:stretch>
            <a:fillRect/>
          </a:stretch>
        </p:blipFill>
        <p:spPr>
          <a:xfrm>
            <a:off x="4165138"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0"/>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0"/>
          <p:cNvSpPr txBox="1"/>
          <p:nvPr/>
        </p:nvSpPr>
        <p:spPr>
          <a:xfrm>
            <a:off x="5043675" y="450375"/>
            <a:ext cx="2817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141" name="Google Shape;141;p20"/>
          <p:cNvSpPr txBox="1"/>
          <p:nvPr/>
        </p:nvSpPr>
        <p:spPr>
          <a:xfrm>
            <a:off x="165025" y="3965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Login Page</a:t>
            </a:r>
            <a:endParaRPr/>
          </a:p>
        </p:txBody>
      </p:sp>
      <p:pic>
        <p:nvPicPr>
          <p:cNvPr id="142" name="Google Shape;142;p20"/>
          <p:cNvPicPr preferRelativeResize="0"/>
          <p:nvPr/>
        </p:nvPicPr>
        <p:blipFill>
          <a:blip r:embed="rId3">
            <a:alphaModFix/>
          </a:blip>
          <a:stretch>
            <a:fillRect/>
          </a:stretch>
        </p:blipFill>
        <p:spPr>
          <a:xfrm>
            <a:off x="945475" y="1004925"/>
            <a:ext cx="1794551" cy="3986161"/>
          </a:xfrm>
          <a:prstGeom prst="rect">
            <a:avLst/>
          </a:prstGeom>
          <a:noFill/>
          <a:ln>
            <a:noFill/>
          </a:ln>
        </p:spPr>
      </p:pic>
      <p:pic>
        <p:nvPicPr>
          <p:cNvPr id="143" name="Google Shape;143;p20"/>
          <p:cNvPicPr preferRelativeResize="0"/>
          <p:nvPr/>
        </p:nvPicPr>
        <p:blipFill>
          <a:blip r:embed="rId4">
            <a:alphaModFix/>
          </a:blip>
          <a:stretch>
            <a:fillRect/>
          </a:stretch>
        </p:blipFill>
        <p:spPr>
          <a:xfrm>
            <a:off x="5226875" y="1004925"/>
            <a:ext cx="1794558" cy="3986176"/>
          </a:xfrm>
          <a:prstGeom prst="rect">
            <a:avLst/>
          </a:prstGeom>
          <a:noFill/>
          <a:ln>
            <a:noFill/>
          </a:ln>
        </p:spPr>
      </p:pic>
      <p:pic>
        <p:nvPicPr>
          <p:cNvPr id="144" name="Google Shape;144;p20"/>
          <p:cNvPicPr preferRelativeResize="0"/>
          <p:nvPr/>
        </p:nvPicPr>
        <p:blipFill>
          <a:blip r:embed="rId5">
            <a:alphaModFix/>
          </a:blip>
          <a:stretch>
            <a:fillRect/>
          </a:stretch>
        </p:blipFill>
        <p:spPr>
          <a:xfrm>
            <a:off x="3066195" y="1004925"/>
            <a:ext cx="1794558" cy="3986176"/>
          </a:xfrm>
          <a:prstGeom prst="rect">
            <a:avLst/>
          </a:prstGeom>
          <a:noFill/>
          <a:ln>
            <a:noFill/>
          </a:ln>
        </p:spPr>
      </p:pic>
      <p:grpSp>
        <p:nvGrpSpPr>
          <p:cNvPr id="145" name="Google Shape;145;p20"/>
          <p:cNvGrpSpPr/>
          <p:nvPr/>
        </p:nvGrpSpPr>
        <p:grpSpPr>
          <a:xfrm>
            <a:off x="7474913" y="4628198"/>
            <a:ext cx="1365635" cy="323875"/>
            <a:chOff x="775925" y="3648350"/>
            <a:chExt cx="2032800" cy="482100"/>
          </a:xfrm>
        </p:grpSpPr>
        <p:sp>
          <p:nvSpPr>
            <p:cNvPr id="146" name="Google Shape;146;p20"/>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147" name="Google Shape;147;p20"/>
            <p:cNvPicPr preferRelativeResize="0"/>
            <p:nvPr/>
          </p:nvPicPr>
          <p:blipFill rotWithShape="1">
            <a:blip r:embed="rId6">
              <a:alphaModFix/>
            </a:blip>
            <a:srcRect b="0" l="0" r="0" t="0"/>
            <a:stretch/>
          </p:blipFill>
          <p:spPr>
            <a:xfrm>
              <a:off x="826459" y="3692548"/>
              <a:ext cx="1915840" cy="401100"/>
            </a:xfrm>
            <a:prstGeom prst="rect">
              <a:avLst/>
            </a:prstGeom>
            <a:noFill/>
            <a:ln>
              <a:noFill/>
            </a:ln>
          </p:spPr>
        </p:pic>
      </p:grpSp>
      <p:pic>
        <p:nvPicPr>
          <p:cNvPr id="148" name="Google Shape;148;p20"/>
          <p:cNvPicPr preferRelativeResize="0"/>
          <p:nvPr/>
        </p:nvPicPr>
        <p:blipFill>
          <a:blip r:embed="rId7">
            <a:alphaModFix/>
          </a:blip>
          <a:stretch>
            <a:fillRect/>
          </a:stretch>
        </p:blipFill>
        <p:spPr>
          <a:xfrm>
            <a:off x="4229950"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41825" y="433125"/>
            <a:ext cx="4606500" cy="419400"/>
          </a:xfrm>
          <a:prstGeom prst="parallelogram">
            <a:avLst>
              <a:gd fmla="val 25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1"/>
          <p:cNvSpPr/>
          <p:nvPr/>
        </p:nvSpPr>
        <p:spPr>
          <a:xfrm>
            <a:off x="4537500" y="433125"/>
            <a:ext cx="4606500" cy="4194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1"/>
          <p:cNvSpPr txBox="1"/>
          <p:nvPr/>
        </p:nvSpPr>
        <p:spPr>
          <a:xfrm>
            <a:off x="5011750" y="450375"/>
            <a:ext cx="2849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rgbClr val="073763"/>
                </a:solidFill>
              </a:rPr>
              <a:t>Prototype Introduction &amp; Testing</a:t>
            </a:r>
            <a:endParaRPr>
              <a:solidFill>
                <a:srgbClr val="073763"/>
              </a:solidFill>
            </a:endParaRPr>
          </a:p>
        </p:txBody>
      </p:sp>
      <p:sp>
        <p:nvSpPr>
          <p:cNvPr id="156" name="Google Shape;156;p21"/>
          <p:cNvSpPr txBox="1"/>
          <p:nvPr/>
        </p:nvSpPr>
        <p:spPr>
          <a:xfrm>
            <a:off x="165025" y="3965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2000">
                <a:solidFill>
                  <a:srgbClr val="FF9900"/>
                </a:solidFill>
              </a:rPr>
              <a:t>Settings </a:t>
            </a:r>
            <a:r>
              <a:rPr lang="tr" sz="2000">
                <a:solidFill>
                  <a:srgbClr val="FF9900"/>
                </a:solidFill>
              </a:rPr>
              <a:t>P</a:t>
            </a:r>
            <a:r>
              <a:rPr lang="tr" sz="2000">
                <a:solidFill>
                  <a:srgbClr val="FF9900"/>
                </a:solidFill>
              </a:rPr>
              <a:t>age</a:t>
            </a:r>
            <a:endParaRPr sz="2000">
              <a:solidFill>
                <a:srgbClr val="FF9900"/>
              </a:solidFill>
            </a:endParaRPr>
          </a:p>
        </p:txBody>
      </p:sp>
      <p:pic>
        <p:nvPicPr>
          <p:cNvPr id="157" name="Google Shape;157;p21"/>
          <p:cNvPicPr preferRelativeResize="0"/>
          <p:nvPr/>
        </p:nvPicPr>
        <p:blipFill>
          <a:blip r:embed="rId3">
            <a:alphaModFix/>
          </a:blip>
          <a:stretch>
            <a:fillRect/>
          </a:stretch>
        </p:blipFill>
        <p:spPr>
          <a:xfrm>
            <a:off x="767750" y="1004925"/>
            <a:ext cx="1794558" cy="3986176"/>
          </a:xfrm>
          <a:prstGeom prst="rect">
            <a:avLst/>
          </a:prstGeom>
          <a:noFill/>
          <a:ln>
            <a:noFill/>
          </a:ln>
        </p:spPr>
      </p:pic>
      <p:cxnSp>
        <p:nvCxnSpPr>
          <p:cNvPr id="158" name="Google Shape;158;p21"/>
          <p:cNvCxnSpPr/>
          <p:nvPr/>
        </p:nvCxnSpPr>
        <p:spPr>
          <a:xfrm flipH="1" rot="10800000">
            <a:off x="1856300" y="2289350"/>
            <a:ext cx="1361400" cy="110100"/>
          </a:xfrm>
          <a:prstGeom prst="straightConnector1">
            <a:avLst/>
          </a:prstGeom>
          <a:noFill/>
          <a:ln cap="flat" cmpd="sng" w="28575">
            <a:solidFill>
              <a:srgbClr val="FF0000"/>
            </a:solidFill>
            <a:prstDash val="solid"/>
            <a:round/>
            <a:headEnd len="med" w="med" type="none"/>
            <a:tailEnd len="med" w="med" type="triangle"/>
          </a:ln>
        </p:spPr>
      </p:cxnSp>
      <p:cxnSp>
        <p:nvCxnSpPr>
          <p:cNvPr id="159" name="Google Shape;159;p21"/>
          <p:cNvCxnSpPr/>
          <p:nvPr/>
        </p:nvCxnSpPr>
        <p:spPr>
          <a:xfrm>
            <a:off x="1856300" y="2626800"/>
            <a:ext cx="1381800" cy="240300"/>
          </a:xfrm>
          <a:prstGeom prst="straightConnector1">
            <a:avLst/>
          </a:prstGeom>
          <a:noFill/>
          <a:ln cap="flat" cmpd="sng" w="28575">
            <a:solidFill>
              <a:srgbClr val="FF0000"/>
            </a:solidFill>
            <a:prstDash val="solid"/>
            <a:round/>
            <a:headEnd len="med" w="med" type="none"/>
            <a:tailEnd len="med" w="med" type="triangle"/>
          </a:ln>
        </p:spPr>
      </p:cxnSp>
      <p:sp>
        <p:nvSpPr>
          <p:cNvPr id="160" name="Google Shape;160;p21"/>
          <p:cNvSpPr txBox="1"/>
          <p:nvPr/>
        </p:nvSpPr>
        <p:spPr>
          <a:xfrm>
            <a:off x="3301225" y="20947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chemeClr val="dk1"/>
                </a:solidFill>
              </a:rPr>
              <a:t>Project Web Page ?</a:t>
            </a:r>
            <a:endParaRPr>
              <a:solidFill>
                <a:schemeClr val="dk1"/>
              </a:solidFill>
            </a:endParaRPr>
          </a:p>
        </p:txBody>
      </p:sp>
      <p:sp>
        <p:nvSpPr>
          <p:cNvPr id="161" name="Google Shape;161;p21"/>
          <p:cNvSpPr txBox="1"/>
          <p:nvPr/>
        </p:nvSpPr>
        <p:spPr>
          <a:xfrm>
            <a:off x="3301225" y="269397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sz="1300">
                <a:solidFill>
                  <a:schemeClr val="dk1"/>
                </a:solidFill>
              </a:rPr>
              <a:t>Project Instagram Account ?</a:t>
            </a:r>
            <a:endParaRPr>
              <a:solidFill>
                <a:schemeClr val="dk1"/>
              </a:solidFill>
            </a:endParaRPr>
          </a:p>
        </p:txBody>
      </p:sp>
      <p:grpSp>
        <p:nvGrpSpPr>
          <p:cNvPr id="162" name="Google Shape;162;p21"/>
          <p:cNvGrpSpPr/>
          <p:nvPr/>
        </p:nvGrpSpPr>
        <p:grpSpPr>
          <a:xfrm>
            <a:off x="7474913" y="4628198"/>
            <a:ext cx="1365635" cy="323875"/>
            <a:chOff x="775925" y="3648350"/>
            <a:chExt cx="2032800" cy="482100"/>
          </a:xfrm>
        </p:grpSpPr>
        <p:sp>
          <p:nvSpPr>
            <p:cNvPr id="163" name="Google Shape;163;p21"/>
            <p:cNvSpPr/>
            <p:nvPr/>
          </p:nvSpPr>
          <p:spPr>
            <a:xfrm>
              <a:off x="775925" y="3648350"/>
              <a:ext cx="2032800" cy="482100"/>
            </a:xfrm>
            <a:prstGeom prst="rect">
              <a:avLst/>
            </a:prstGeom>
            <a:solidFill>
              <a:srgbClr val="FFFFFF"/>
            </a:solidFill>
            <a:ln cap="flat" cmpd="sng" w="6400">
              <a:solidFill>
                <a:schemeClr val="dk2"/>
              </a:solidFill>
              <a:prstDash val="solid"/>
              <a:round/>
              <a:headEnd len="sm" w="sm" type="none"/>
              <a:tailEnd len="sm" w="sm" type="none"/>
            </a:ln>
          </p:spPr>
          <p:txBody>
            <a:bodyPr anchorCtr="0" anchor="ctr" bIns="61425" lIns="61425" spcFirstLastPara="1" rIns="61425" wrap="square" tIns="61425">
              <a:noAutofit/>
            </a:bodyPr>
            <a:lstStyle/>
            <a:p>
              <a:pPr indent="0" lvl="0" marL="0" rtl="0" algn="ctr">
                <a:spcBef>
                  <a:spcPts val="0"/>
                </a:spcBef>
                <a:spcAft>
                  <a:spcPts val="0"/>
                </a:spcAft>
                <a:buNone/>
              </a:pPr>
              <a:r>
                <a:t/>
              </a:r>
              <a:endParaRPr sz="940"/>
            </a:p>
          </p:txBody>
        </p:sp>
        <p:pic>
          <p:nvPicPr>
            <p:cNvPr id="164" name="Google Shape;164;p21"/>
            <p:cNvPicPr preferRelativeResize="0"/>
            <p:nvPr/>
          </p:nvPicPr>
          <p:blipFill rotWithShape="1">
            <a:blip r:embed="rId4">
              <a:alphaModFix/>
            </a:blip>
            <a:srcRect b="0" l="0" r="0" t="0"/>
            <a:stretch/>
          </p:blipFill>
          <p:spPr>
            <a:xfrm>
              <a:off x="826459" y="3692548"/>
              <a:ext cx="1915840" cy="401100"/>
            </a:xfrm>
            <a:prstGeom prst="rect">
              <a:avLst/>
            </a:prstGeom>
            <a:noFill/>
            <a:ln>
              <a:noFill/>
            </a:ln>
          </p:spPr>
        </p:pic>
      </p:grpSp>
      <p:pic>
        <p:nvPicPr>
          <p:cNvPr id="165" name="Google Shape;165;p21"/>
          <p:cNvPicPr preferRelativeResize="0"/>
          <p:nvPr/>
        </p:nvPicPr>
        <p:blipFill>
          <a:blip r:embed="rId5">
            <a:alphaModFix/>
          </a:blip>
          <a:stretch>
            <a:fillRect/>
          </a:stretch>
        </p:blipFill>
        <p:spPr>
          <a:xfrm>
            <a:off x="4198025" y="235963"/>
            <a:ext cx="813725" cy="813725"/>
          </a:xfrm>
          <a:prstGeom prst="rect">
            <a:avLst/>
          </a:prstGeom>
          <a:noFill/>
          <a:ln cap="flat" cmpd="sng" w="9525">
            <a:solidFill>
              <a:srgbClr val="FFC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